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74" r:id="rId12"/>
    <p:sldId id="266" r:id="rId13"/>
    <p:sldId id="267" r:id="rId14"/>
    <p:sldId id="268" r:id="rId15"/>
    <p:sldId id="269" r:id="rId16"/>
    <p:sldId id="270" r:id="rId17"/>
    <p:sldId id="271" r:id="rId18"/>
    <p:sldId id="272" r:id="rId19"/>
    <p:sldId id="273" r:id="rId20"/>
  </p:sldIdLst>
  <p:sldSz cx="18288000" cy="10287000"/>
  <p:notesSz cx="6858000" cy="9144000"/>
  <p:embeddedFontLst>
    <p:embeddedFont>
      <p:font typeface="Canva Sans" panose="020B0604020202020204" charset="0"/>
      <p:regular r:id="rId21"/>
    </p:embeddedFont>
    <p:embeddedFont>
      <p:font typeface="Canva Sans Bold" panose="020B0604020202020204" charset="0"/>
      <p:regular r:id="rId22"/>
    </p:embeddedFont>
    <p:embeddedFont>
      <p:font typeface="Canva Sans Italics" panose="020B0604020202020204" charset="0"/>
      <p:regular r:id="rId23"/>
    </p:embeddedFont>
    <p:embeddedFont>
      <p:font typeface="Glacial Indifference Italics" panose="020B0604020202020204" charset="0"/>
      <p:regular r:id="rId24"/>
    </p:embeddedFont>
    <p:embeddedFont>
      <p:font typeface="Open Sans" panose="020B0606030504020204" pitchFamily="34" charset="0"/>
      <p:regular r:id="rId25"/>
    </p:embeddedFont>
    <p:embeddedFont>
      <p:font typeface="Open Sans Bold" panose="020B0604020202020204" charset="0"/>
      <p:regular r:id="rId26"/>
    </p:embeddedFont>
    <p:embeddedFont>
      <p:font typeface="Open Sans Italics" panose="020B0604020202020204" charset="0"/>
      <p:regular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26" d="100"/>
          <a:sy n="26" d="100"/>
        </p:scale>
        <p:origin x="12" y="15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font" Target="fonts/font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ionel ajeliti" userId="04d66e4e7d9f6c01" providerId="LiveId" clId="{0669E367-8CA4-4D58-9032-8FD0FEF71677}"/>
    <pc:docChg chg="custSel addSld modSld">
      <pc:chgData name="lionel ajeliti" userId="04d66e4e7d9f6c01" providerId="LiveId" clId="{0669E367-8CA4-4D58-9032-8FD0FEF71677}" dt="2025-05-13T06:46:31.655" v="410" actId="1076"/>
      <pc:docMkLst>
        <pc:docMk/>
      </pc:docMkLst>
      <pc:sldChg chg="modSp mod">
        <pc:chgData name="lionel ajeliti" userId="04d66e4e7d9f6c01" providerId="LiveId" clId="{0669E367-8CA4-4D58-9032-8FD0FEF71677}" dt="2025-05-12T18:36:31.982" v="274" actId="20577"/>
        <pc:sldMkLst>
          <pc:docMk/>
          <pc:sldMk cId="0" sldId="261"/>
        </pc:sldMkLst>
        <pc:spChg chg="mod">
          <ac:chgData name="lionel ajeliti" userId="04d66e4e7d9f6c01" providerId="LiveId" clId="{0669E367-8CA4-4D58-9032-8FD0FEF71677}" dt="2025-05-12T18:36:31.982" v="274" actId="20577"/>
          <ac:spMkLst>
            <pc:docMk/>
            <pc:sldMk cId="0" sldId="261"/>
            <ac:spMk id="8" creationId="{00000000-0000-0000-0000-000000000000}"/>
          </ac:spMkLst>
        </pc:spChg>
      </pc:sldChg>
      <pc:sldChg chg="modSp mod">
        <pc:chgData name="lionel ajeliti" userId="04d66e4e7d9f6c01" providerId="LiveId" clId="{0669E367-8CA4-4D58-9032-8FD0FEF71677}" dt="2025-05-12T18:40:00.935" v="302" actId="20577"/>
        <pc:sldMkLst>
          <pc:docMk/>
          <pc:sldMk cId="0" sldId="263"/>
        </pc:sldMkLst>
        <pc:spChg chg="mod">
          <ac:chgData name="lionel ajeliti" userId="04d66e4e7d9f6c01" providerId="LiveId" clId="{0669E367-8CA4-4D58-9032-8FD0FEF71677}" dt="2025-05-12T18:40:00.935" v="302" actId="20577"/>
          <ac:spMkLst>
            <pc:docMk/>
            <pc:sldMk cId="0" sldId="263"/>
            <ac:spMk id="14" creationId="{00000000-0000-0000-0000-000000000000}"/>
          </ac:spMkLst>
        </pc:spChg>
      </pc:sldChg>
      <pc:sldChg chg="addSp delSp modSp mod">
        <pc:chgData name="lionel ajeliti" userId="04d66e4e7d9f6c01" providerId="LiveId" clId="{0669E367-8CA4-4D58-9032-8FD0FEF71677}" dt="2025-05-13T06:46:03.547" v="408" actId="1076"/>
        <pc:sldMkLst>
          <pc:docMk/>
          <pc:sldMk cId="0" sldId="264"/>
        </pc:sldMkLst>
        <pc:spChg chg="del">
          <ac:chgData name="lionel ajeliti" userId="04d66e4e7d9f6c01" providerId="LiveId" clId="{0669E367-8CA4-4D58-9032-8FD0FEF71677}" dt="2025-05-13T06:41:21.940" v="313" actId="478"/>
          <ac:spMkLst>
            <pc:docMk/>
            <pc:sldMk cId="0" sldId="264"/>
            <ac:spMk id="13" creationId="{00000000-0000-0000-0000-000000000000}"/>
          </ac:spMkLst>
        </pc:spChg>
        <pc:spChg chg="mod">
          <ac:chgData name="lionel ajeliti" userId="04d66e4e7d9f6c01" providerId="LiveId" clId="{0669E367-8CA4-4D58-9032-8FD0FEF71677}" dt="2025-05-13T06:46:03.547" v="408" actId="1076"/>
          <ac:spMkLst>
            <pc:docMk/>
            <pc:sldMk cId="0" sldId="264"/>
            <ac:spMk id="14" creationId="{00000000-0000-0000-0000-000000000000}"/>
          </ac:spMkLst>
        </pc:spChg>
        <pc:picChg chg="add mod">
          <ac:chgData name="lionel ajeliti" userId="04d66e4e7d9f6c01" providerId="LiveId" clId="{0669E367-8CA4-4D58-9032-8FD0FEF71677}" dt="2025-05-13T06:41:40.475" v="319" actId="14100"/>
          <ac:picMkLst>
            <pc:docMk/>
            <pc:sldMk cId="0" sldId="264"/>
            <ac:picMk id="16" creationId="{67EF2A52-EDF3-2468-E153-050A675F2F66}"/>
          </ac:picMkLst>
        </pc:picChg>
      </pc:sldChg>
      <pc:sldChg chg="addSp delSp modSp mod">
        <pc:chgData name="lionel ajeliti" userId="04d66e4e7d9f6c01" providerId="LiveId" clId="{0669E367-8CA4-4D58-9032-8FD0FEF71677}" dt="2025-05-13T06:46:11.994" v="409" actId="14100"/>
        <pc:sldMkLst>
          <pc:docMk/>
          <pc:sldMk cId="0" sldId="265"/>
        </pc:sldMkLst>
        <pc:spChg chg="del">
          <ac:chgData name="lionel ajeliti" userId="04d66e4e7d9f6c01" providerId="LiveId" clId="{0669E367-8CA4-4D58-9032-8FD0FEF71677}" dt="2025-05-13T06:40:21.293" v="304" actId="478"/>
          <ac:spMkLst>
            <pc:docMk/>
            <pc:sldMk cId="0" sldId="265"/>
            <ac:spMk id="4" creationId="{00000000-0000-0000-0000-000000000000}"/>
          </ac:spMkLst>
        </pc:spChg>
        <pc:spChg chg="mod">
          <ac:chgData name="lionel ajeliti" userId="04d66e4e7d9f6c01" providerId="LiveId" clId="{0669E367-8CA4-4D58-9032-8FD0FEF71677}" dt="2025-05-12T18:33:40.449" v="132" actId="20577"/>
          <ac:spMkLst>
            <pc:docMk/>
            <pc:sldMk cId="0" sldId="265"/>
            <ac:spMk id="6" creationId="{00000000-0000-0000-0000-000000000000}"/>
          </ac:spMkLst>
        </pc:spChg>
        <pc:picChg chg="add mod">
          <ac:chgData name="lionel ajeliti" userId="04d66e4e7d9f6c01" providerId="LiveId" clId="{0669E367-8CA4-4D58-9032-8FD0FEF71677}" dt="2025-05-13T06:46:11.994" v="409" actId="14100"/>
          <ac:picMkLst>
            <pc:docMk/>
            <pc:sldMk cId="0" sldId="265"/>
            <ac:picMk id="7" creationId="{4F9E066F-E994-CBC1-20B8-F917FD57EB2F}"/>
          </ac:picMkLst>
        </pc:picChg>
      </pc:sldChg>
      <pc:sldChg chg="addSp delSp modSp mod">
        <pc:chgData name="lionel ajeliti" userId="04d66e4e7d9f6c01" providerId="LiveId" clId="{0669E367-8CA4-4D58-9032-8FD0FEF71677}" dt="2025-05-13T06:46:31.655" v="410" actId="1076"/>
        <pc:sldMkLst>
          <pc:docMk/>
          <pc:sldMk cId="0" sldId="266"/>
        </pc:sldMkLst>
        <pc:spChg chg="del">
          <ac:chgData name="lionel ajeliti" userId="04d66e4e7d9f6c01" providerId="LiveId" clId="{0669E367-8CA4-4D58-9032-8FD0FEF71677}" dt="2025-05-13T06:41:58.254" v="320" actId="478"/>
          <ac:spMkLst>
            <pc:docMk/>
            <pc:sldMk cId="0" sldId="266"/>
            <ac:spMk id="13" creationId="{00000000-0000-0000-0000-000000000000}"/>
          </ac:spMkLst>
        </pc:spChg>
        <pc:spChg chg="mod">
          <ac:chgData name="lionel ajeliti" userId="04d66e4e7d9f6c01" providerId="LiveId" clId="{0669E367-8CA4-4D58-9032-8FD0FEF71677}" dt="2025-05-13T06:46:31.655" v="410" actId="1076"/>
          <ac:spMkLst>
            <pc:docMk/>
            <pc:sldMk cId="0" sldId="266"/>
            <ac:spMk id="14" creationId="{00000000-0000-0000-0000-000000000000}"/>
          </ac:spMkLst>
        </pc:spChg>
        <pc:picChg chg="add mod">
          <ac:chgData name="lionel ajeliti" userId="04d66e4e7d9f6c01" providerId="LiveId" clId="{0669E367-8CA4-4D58-9032-8FD0FEF71677}" dt="2025-05-13T06:42:22.766" v="327" actId="14100"/>
          <ac:picMkLst>
            <pc:docMk/>
            <pc:sldMk cId="0" sldId="266"/>
            <ac:picMk id="16" creationId="{56D47B60-B891-CE42-D285-47D24341B1C9}"/>
          </ac:picMkLst>
        </pc:picChg>
      </pc:sldChg>
      <pc:sldChg chg="modSp mod">
        <pc:chgData name="lionel ajeliti" userId="04d66e4e7d9f6c01" providerId="LiveId" clId="{0669E367-8CA4-4D58-9032-8FD0FEF71677}" dt="2025-05-12T19:51:11.969" v="303" actId="20577"/>
        <pc:sldMkLst>
          <pc:docMk/>
          <pc:sldMk cId="0" sldId="272"/>
        </pc:sldMkLst>
        <pc:spChg chg="mod">
          <ac:chgData name="lionel ajeliti" userId="04d66e4e7d9f6c01" providerId="LiveId" clId="{0669E367-8CA4-4D58-9032-8FD0FEF71677}" dt="2025-05-12T19:51:11.969" v="303" actId="20577"/>
          <ac:spMkLst>
            <pc:docMk/>
            <pc:sldMk cId="0" sldId="272"/>
            <ac:spMk id="7" creationId="{00000000-0000-0000-0000-000000000000}"/>
          </ac:spMkLst>
        </pc:spChg>
      </pc:sldChg>
      <pc:sldChg chg="addSp delSp modSp add mod">
        <pc:chgData name="lionel ajeliti" userId="04d66e4e7d9f6c01" providerId="LiveId" clId="{0669E367-8CA4-4D58-9032-8FD0FEF71677}" dt="2025-05-13T06:45:36.892" v="407" actId="20577"/>
        <pc:sldMkLst>
          <pc:docMk/>
          <pc:sldMk cId="3540802555" sldId="274"/>
        </pc:sldMkLst>
        <pc:spChg chg="mod">
          <ac:chgData name="lionel ajeliti" userId="04d66e4e7d9f6c01" providerId="LiveId" clId="{0669E367-8CA4-4D58-9032-8FD0FEF71677}" dt="2025-05-13T06:43:33.671" v="335" actId="20577"/>
          <ac:spMkLst>
            <pc:docMk/>
            <pc:sldMk cId="3540802555" sldId="274"/>
            <ac:spMk id="5" creationId="{C0ACC171-6087-84C1-8C9A-14DFB07C47A9}"/>
          </ac:spMkLst>
        </pc:spChg>
        <pc:spChg chg="mod">
          <ac:chgData name="lionel ajeliti" userId="04d66e4e7d9f6c01" providerId="LiveId" clId="{0669E367-8CA4-4D58-9032-8FD0FEF71677}" dt="2025-05-13T06:45:36.892" v="407" actId="20577"/>
          <ac:spMkLst>
            <pc:docMk/>
            <pc:sldMk cId="3540802555" sldId="274"/>
            <ac:spMk id="6" creationId="{84028221-1393-9D37-32C0-C988D0F36F8E}"/>
          </ac:spMkLst>
        </pc:spChg>
        <pc:picChg chg="add mod">
          <ac:chgData name="lionel ajeliti" userId="04d66e4e7d9f6c01" providerId="LiveId" clId="{0669E367-8CA4-4D58-9032-8FD0FEF71677}" dt="2025-05-13T06:44:00.429" v="342" actId="14100"/>
          <ac:picMkLst>
            <pc:docMk/>
            <pc:sldMk cId="3540802555" sldId="274"/>
            <ac:picMk id="4" creationId="{DDDC6FF4-848B-367D-FB93-E6BBE09E5E0E}"/>
          </ac:picMkLst>
        </pc:picChg>
        <pc:picChg chg="del">
          <ac:chgData name="lionel ajeliti" userId="04d66e4e7d9f6c01" providerId="LiveId" clId="{0669E367-8CA4-4D58-9032-8FD0FEF71677}" dt="2025-05-13T06:43:37.275" v="336" actId="478"/>
          <ac:picMkLst>
            <pc:docMk/>
            <pc:sldMk cId="3540802555" sldId="274"/>
            <ac:picMk id="7" creationId="{B40E1E2C-8FB0-654B-8A97-DACA8FF639CA}"/>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5/13/2025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5/13/2025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5/13/2025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5/13/2025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5/13/2025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2.svg"/><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2.svg"/><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2.svg"/></Relationships>
</file>

<file path=ppt/slides/_rels/slide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2.svg"/><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2211E"/>
        </a:solidFill>
        <a:effectLst/>
      </p:bgPr>
    </p:bg>
    <p:spTree>
      <p:nvGrpSpPr>
        <p:cNvPr id="1" name=""/>
        <p:cNvGrpSpPr/>
        <p:nvPr/>
      </p:nvGrpSpPr>
      <p:grpSpPr>
        <a:xfrm>
          <a:off x="0" y="0"/>
          <a:ext cx="0" cy="0"/>
          <a:chOff x="0" y="0"/>
          <a:chExt cx="0" cy="0"/>
        </a:xfrm>
      </p:grpSpPr>
      <p:sp>
        <p:nvSpPr>
          <p:cNvPr id="2" name="Freeform 2"/>
          <p:cNvSpPr/>
          <p:nvPr/>
        </p:nvSpPr>
        <p:spPr>
          <a:xfrm rot="-3122371">
            <a:off x="6766968" y="-5647191"/>
            <a:ext cx="11102518" cy="10977615"/>
          </a:xfrm>
          <a:custGeom>
            <a:avLst/>
            <a:gdLst/>
            <a:ahLst/>
            <a:cxnLst/>
            <a:rect l="l" t="t" r="r" b="b"/>
            <a:pathLst>
              <a:path w="11102518" h="10977615">
                <a:moveTo>
                  <a:pt x="0" y="0"/>
                </a:moveTo>
                <a:lnTo>
                  <a:pt x="11102519" y="0"/>
                </a:lnTo>
                <a:lnTo>
                  <a:pt x="11102519" y="10977615"/>
                </a:lnTo>
                <a:lnTo>
                  <a:pt x="0" y="10977615"/>
                </a:lnTo>
                <a:lnTo>
                  <a:pt x="0" y="0"/>
                </a:lnTo>
                <a:close/>
              </a:path>
            </a:pathLst>
          </a:custGeom>
          <a:blipFill>
            <a:blip r:embed="rId2">
              <a:alphaModFix amt="18999"/>
              <a:extLst>
                <a:ext uri="{96DAC541-7B7A-43D3-8B79-37D633B846F1}">
                  <asvg:svgBlip xmlns:asvg="http://schemas.microsoft.com/office/drawing/2016/SVG/main" r:embed="rId3"/>
                </a:ext>
              </a:extLst>
            </a:blip>
            <a:stretch>
              <a:fillRect/>
            </a:stretch>
          </a:blipFill>
          <a:ln cap="sq">
            <a:noFill/>
            <a:prstDash val="solid"/>
            <a:miter/>
          </a:ln>
        </p:spPr>
      </p:sp>
      <p:sp>
        <p:nvSpPr>
          <p:cNvPr id="3" name="Freeform 3"/>
          <p:cNvSpPr/>
          <p:nvPr/>
        </p:nvSpPr>
        <p:spPr>
          <a:xfrm>
            <a:off x="11436337" y="0"/>
            <a:ext cx="6851663" cy="10287000"/>
          </a:xfrm>
          <a:custGeom>
            <a:avLst/>
            <a:gdLst/>
            <a:ahLst/>
            <a:cxnLst/>
            <a:rect l="l" t="t" r="r" b="b"/>
            <a:pathLst>
              <a:path w="6851663" h="10287000">
                <a:moveTo>
                  <a:pt x="0" y="0"/>
                </a:moveTo>
                <a:lnTo>
                  <a:pt x="6851663" y="0"/>
                </a:lnTo>
                <a:lnTo>
                  <a:pt x="6851663" y="10287000"/>
                </a:lnTo>
                <a:lnTo>
                  <a:pt x="0" y="10287000"/>
                </a:lnTo>
                <a:lnTo>
                  <a:pt x="0" y="0"/>
                </a:lnTo>
                <a:close/>
              </a:path>
            </a:pathLst>
          </a:custGeom>
          <a:blipFill>
            <a:blip r:embed="rId4"/>
            <a:stretch>
              <a:fillRect l="-5415" r="-5415"/>
            </a:stretch>
          </a:blipFill>
        </p:spPr>
      </p:sp>
      <p:sp>
        <p:nvSpPr>
          <p:cNvPr id="4" name="Freeform 4"/>
          <p:cNvSpPr/>
          <p:nvPr/>
        </p:nvSpPr>
        <p:spPr>
          <a:xfrm>
            <a:off x="-5384350" y="2773216"/>
            <a:ext cx="11102518" cy="10977615"/>
          </a:xfrm>
          <a:custGeom>
            <a:avLst/>
            <a:gdLst/>
            <a:ahLst/>
            <a:cxnLst/>
            <a:rect l="l" t="t" r="r" b="b"/>
            <a:pathLst>
              <a:path w="11102518" h="10977615">
                <a:moveTo>
                  <a:pt x="0" y="0"/>
                </a:moveTo>
                <a:lnTo>
                  <a:pt x="11102518" y="0"/>
                </a:lnTo>
                <a:lnTo>
                  <a:pt x="11102518" y="10977615"/>
                </a:lnTo>
                <a:lnTo>
                  <a:pt x="0" y="10977615"/>
                </a:lnTo>
                <a:lnTo>
                  <a:pt x="0" y="0"/>
                </a:lnTo>
                <a:close/>
              </a:path>
            </a:pathLst>
          </a:custGeom>
          <a:blipFill>
            <a:blip r:embed="rId2">
              <a:alphaModFix amt="18999"/>
              <a:extLst>
                <a:ext uri="{96DAC541-7B7A-43D3-8B79-37D633B846F1}">
                  <asvg:svgBlip xmlns:asvg="http://schemas.microsoft.com/office/drawing/2016/SVG/main" r:embed="rId3"/>
                </a:ext>
              </a:extLst>
            </a:blip>
            <a:stretch>
              <a:fillRect/>
            </a:stretch>
          </a:blipFill>
          <a:ln cap="sq">
            <a:noFill/>
            <a:prstDash val="solid"/>
            <a:miter/>
          </a:ln>
        </p:spPr>
      </p:sp>
      <p:grpSp>
        <p:nvGrpSpPr>
          <p:cNvPr id="5" name="Group 5"/>
          <p:cNvGrpSpPr/>
          <p:nvPr/>
        </p:nvGrpSpPr>
        <p:grpSpPr>
          <a:xfrm>
            <a:off x="1149705" y="3368058"/>
            <a:ext cx="47625" cy="3802747"/>
            <a:chOff x="0" y="0"/>
            <a:chExt cx="12543" cy="1001547"/>
          </a:xfrm>
        </p:grpSpPr>
        <p:sp>
          <p:nvSpPr>
            <p:cNvPr id="6" name="Freeform 6"/>
            <p:cNvSpPr/>
            <p:nvPr/>
          </p:nvSpPr>
          <p:spPr>
            <a:xfrm>
              <a:off x="0" y="0"/>
              <a:ext cx="12543" cy="1001547"/>
            </a:xfrm>
            <a:custGeom>
              <a:avLst/>
              <a:gdLst/>
              <a:ahLst/>
              <a:cxnLst/>
              <a:rect l="l" t="t" r="r" b="b"/>
              <a:pathLst>
                <a:path w="12543" h="1001547">
                  <a:moveTo>
                    <a:pt x="0" y="0"/>
                  </a:moveTo>
                  <a:lnTo>
                    <a:pt x="12543" y="0"/>
                  </a:lnTo>
                  <a:lnTo>
                    <a:pt x="12543" y="1001547"/>
                  </a:lnTo>
                  <a:lnTo>
                    <a:pt x="0" y="1001547"/>
                  </a:lnTo>
                  <a:close/>
                </a:path>
              </a:pathLst>
            </a:custGeom>
            <a:solidFill>
              <a:srgbClr val="FFFFFF"/>
            </a:solidFill>
          </p:spPr>
        </p:sp>
        <p:sp>
          <p:nvSpPr>
            <p:cNvPr id="7" name="TextBox 7"/>
            <p:cNvSpPr txBox="1"/>
            <p:nvPr/>
          </p:nvSpPr>
          <p:spPr>
            <a:xfrm>
              <a:off x="0" y="-38100"/>
              <a:ext cx="12543" cy="1039647"/>
            </a:xfrm>
            <a:prstGeom prst="rect">
              <a:avLst/>
            </a:prstGeom>
          </p:spPr>
          <p:txBody>
            <a:bodyPr lIns="50800" tIns="50800" rIns="50800" bIns="50800" rtlCol="0" anchor="ctr"/>
            <a:lstStyle/>
            <a:p>
              <a:pPr algn="ctr">
                <a:lnSpc>
                  <a:spcPts val="2659"/>
                </a:lnSpc>
              </a:pPr>
              <a:endParaRPr/>
            </a:p>
          </p:txBody>
        </p:sp>
      </p:grpSp>
      <p:sp>
        <p:nvSpPr>
          <p:cNvPr id="8" name="TextBox 8"/>
          <p:cNvSpPr txBox="1"/>
          <p:nvPr/>
        </p:nvSpPr>
        <p:spPr>
          <a:xfrm>
            <a:off x="1591107" y="3940144"/>
            <a:ext cx="9845230" cy="2735008"/>
          </a:xfrm>
          <a:prstGeom prst="rect">
            <a:avLst/>
          </a:prstGeom>
        </p:spPr>
        <p:txBody>
          <a:bodyPr lIns="0" tIns="0" rIns="0" bIns="0" rtlCol="0" anchor="t">
            <a:spAutoFit/>
          </a:bodyPr>
          <a:lstStyle/>
          <a:p>
            <a:pPr algn="l">
              <a:lnSpc>
                <a:spcPts val="7279"/>
              </a:lnSpc>
            </a:pPr>
            <a:r>
              <a:rPr lang="en-US" sz="5199" b="1" spc="561">
                <a:solidFill>
                  <a:srgbClr val="FFFFFF"/>
                </a:solidFill>
                <a:latin typeface="Canva Sans Bold"/>
                <a:ea typeface="Canva Sans Bold"/>
                <a:cs typeface="Canva Sans Bold"/>
                <a:sym typeface="Canva Sans Bold"/>
              </a:rPr>
              <a:t>SENTIMENT ANALYSIS OF SKIN CARE PRODUCTS</a:t>
            </a:r>
          </a:p>
          <a:p>
            <a:pPr marL="0" lvl="0" indent="0" algn="l">
              <a:lnSpc>
                <a:spcPts val="7279"/>
              </a:lnSpc>
              <a:spcBef>
                <a:spcPct val="0"/>
              </a:spcBef>
            </a:pPr>
            <a:endParaRPr lang="en-US" sz="5199" b="1" spc="561">
              <a:solidFill>
                <a:srgbClr val="FFFFFF"/>
              </a:solidFill>
              <a:latin typeface="Canva Sans Bold"/>
              <a:ea typeface="Canva Sans Bold"/>
              <a:cs typeface="Canva Sans Bold"/>
              <a:sym typeface="Canva Sans Bold"/>
            </a:endParaRPr>
          </a:p>
        </p:txBody>
      </p:sp>
      <p:sp>
        <p:nvSpPr>
          <p:cNvPr id="9" name="TextBox 9"/>
          <p:cNvSpPr txBox="1"/>
          <p:nvPr/>
        </p:nvSpPr>
        <p:spPr>
          <a:xfrm>
            <a:off x="833154" y="1014143"/>
            <a:ext cx="4715670" cy="2133853"/>
          </a:xfrm>
          <a:prstGeom prst="rect">
            <a:avLst/>
          </a:prstGeom>
        </p:spPr>
        <p:txBody>
          <a:bodyPr lIns="0" tIns="0" rIns="0" bIns="0" rtlCol="0" anchor="t">
            <a:spAutoFit/>
          </a:bodyPr>
          <a:lstStyle/>
          <a:p>
            <a:pPr algn="l">
              <a:lnSpc>
                <a:spcPts val="5563"/>
              </a:lnSpc>
            </a:pPr>
            <a:r>
              <a:rPr lang="en-US" sz="5199" spc="369">
                <a:solidFill>
                  <a:srgbClr val="FFFFFF"/>
                </a:solidFill>
                <a:latin typeface="Canva Sans"/>
                <a:ea typeface="Canva Sans"/>
                <a:cs typeface="Canva Sans"/>
                <a:sym typeface="Canva Sans"/>
              </a:rPr>
              <a:t>Eyai</a:t>
            </a:r>
          </a:p>
          <a:p>
            <a:pPr algn="l">
              <a:lnSpc>
                <a:spcPts val="5563"/>
              </a:lnSpc>
            </a:pPr>
            <a:r>
              <a:rPr lang="en-US" sz="5199" spc="369">
                <a:solidFill>
                  <a:srgbClr val="FFFFFF"/>
                </a:solidFill>
                <a:latin typeface="Canva Sans"/>
                <a:ea typeface="Canva Sans"/>
                <a:cs typeface="Canva Sans"/>
                <a:sym typeface="Canva Sans"/>
              </a:rPr>
              <a:t>Cyndiket</a:t>
            </a:r>
          </a:p>
          <a:p>
            <a:pPr marL="0" lvl="0" indent="0" algn="l">
              <a:lnSpc>
                <a:spcPts val="5563"/>
              </a:lnSpc>
            </a:pPr>
            <a:endParaRPr lang="en-US" sz="5199" spc="369">
              <a:solidFill>
                <a:srgbClr val="FFFFFF"/>
              </a:solidFill>
              <a:latin typeface="Canva Sans"/>
              <a:ea typeface="Canva Sans"/>
              <a:cs typeface="Canva Sans"/>
              <a:sym typeface="Canva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22211E"/>
        </a:solidFill>
        <a:effectLst/>
      </p:bgPr>
    </p:bg>
    <p:spTree>
      <p:nvGrpSpPr>
        <p:cNvPr id="1" name=""/>
        <p:cNvGrpSpPr/>
        <p:nvPr/>
      </p:nvGrpSpPr>
      <p:grpSpPr>
        <a:xfrm>
          <a:off x="0" y="0"/>
          <a:ext cx="0" cy="0"/>
          <a:chOff x="0" y="0"/>
          <a:chExt cx="0" cy="0"/>
        </a:xfrm>
      </p:grpSpPr>
      <p:sp>
        <p:nvSpPr>
          <p:cNvPr id="2" name="Freeform 2"/>
          <p:cNvSpPr/>
          <p:nvPr/>
        </p:nvSpPr>
        <p:spPr>
          <a:xfrm>
            <a:off x="-4329437" y="4559663"/>
            <a:ext cx="9212958" cy="9109312"/>
          </a:xfrm>
          <a:custGeom>
            <a:avLst/>
            <a:gdLst/>
            <a:ahLst/>
            <a:cxnLst/>
            <a:rect l="l" t="t" r="r" b="b"/>
            <a:pathLst>
              <a:path w="9212958" h="9109312">
                <a:moveTo>
                  <a:pt x="0" y="0"/>
                </a:moveTo>
                <a:lnTo>
                  <a:pt x="9212958" y="0"/>
                </a:lnTo>
                <a:lnTo>
                  <a:pt x="9212958" y="9109312"/>
                </a:lnTo>
                <a:lnTo>
                  <a:pt x="0" y="9109312"/>
                </a:lnTo>
                <a:lnTo>
                  <a:pt x="0" y="0"/>
                </a:lnTo>
                <a:close/>
              </a:path>
            </a:pathLst>
          </a:custGeom>
          <a:blipFill>
            <a:blip r:embed="rId2">
              <a:alphaModFix amt="19999"/>
              <a:extLst>
                <a:ext uri="{96DAC541-7B7A-43D3-8B79-37D633B846F1}">
                  <asvg:svgBlip xmlns:asvg="http://schemas.microsoft.com/office/drawing/2016/SVG/main" r:embed="rId3"/>
                </a:ext>
              </a:extLst>
            </a:blip>
            <a:stretch>
              <a:fillRect/>
            </a:stretch>
          </a:blipFill>
          <a:ln cap="sq">
            <a:noFill/>
            <a:prstDash val="solid"/>
            <a:miter/>
          </a:ln>
        </p:spPr>
      </p:sp>
      <p:sp>
        <p:nvSpPr>
          <p:cNvPr id="3" name="Freeform 3"/>
          <p:cNvSpPr/>
          <p:nvPr/>
        </p:nvSpPr>
        <p:spPr>
          <a:xfrm rot="-4713572">
            <a:off x="11825090" y="-4709160"/>
            <a:ext cx="8306698" cy="8213248"/>
          </a:xfrm>
          <a:custGeom>
            <a:avLst/>
            <a:gdLst/>
            <a:ahLst/>
            <a:cxnLst/>
            <a:rect l="l" t="t" r="r" b="b"/>
            <a:pathLst>
              <a:path w="8306698" h="8213248">
                <a:moveTo>
                  <a:pt x="0" y="0"/>
                </a:moveTo>
                <a:lnTo>
                  <a:pt x="8306698" y="0"/>
                </a:lnTo>
                <a:lnTo>
                  <a:pt x="8306698" y="8213248"/>
                </a:lnTo>
                <a:lnTo>
                  <a:pt x="0" y="8213248"/>
                </a:lnTo>
                <a:lnTo>
                  <a:pt x="0" y="0"/>
                </a:lnTo>
                <a:close/>
              </a:path>
            </a:pathLst>
          </a:custGeom>
          <a:blipFill>
            <a:blip r:embed="rId4">
              <a:alphaModFix amt="18999"/>
              <a:extLst>
                <a:ext uri="{96DAC541-7B7A-43D3-8B79-37D633B846F1}">
                  <asvg:svgBlip xmlns:asvg="http://schemas.microsoft.com/office/drawing/2016/SVG/main" r:embed="rId5"/>
                </a:ext>
              </a:extLst>
            </a:blip>
            <a:stretch>
              <a:fillRect/>
            </a:stretch>
          </a:blipFill>
          <a:ln cap="sq">
            <a:noFill/>
            <a:prstDash val="solid"/>
            <a:miter/>
          </a:ln>
        </p:spPr>
      </p:sp>
      <p:sp>
        <p:nvSpPr>
          <p:cNvPr id="5" name="TextBox 5"/>
          <p:cNvSpPr txBox="1"/>
          <p:nvPr/>
        </p:nvSpPr>
        <p:spPr>
          <a:xfrm>
            <a:off x="0" y="367244"/>
            <a:ext cx="8413998" cy="887095"/>
          </a:xfrm>
          <a:prstGeom prst="rect">
            <a:avLst/>
          </a:prstGeom>
        </p:spPr>
        <p:txBody>
          <a:bodyPr lIns="0" tIns="0" rIns="0" bIns="0" rtlCol="0" anchor="t">
            <a:spAutoFit/>
          </a:bodyPr>
          <a:lstStyle/>
          <a:p>
            <a:pPr marL="0" lvl="0" indent="0" algn="ctr">
              <a:lnSpc>
                <a:spcPts val="7279"/>
              </a:lnSpc>
              <a:spcBef>
                <a:spcPct val="0"/>
              </a:spcBef>
            </a:pPr>
            <a:r>
              <a:rPr lang="en-US" sz="5199" b="1">
                <a:solidFill>
                  <a:srgbClr val="FFFFFF"/>
                </a:solidFill>
                <a:latin typeface="Canva Sans Bold"/>
                <a:ea typeface="Canva Sans Bold"/>
                <a:cs typeface="Canva Sans Bold"/>
                <a:sym typeface="Canva Sans Bold"/>
              </a:rPr>
              <a:t>Skin Types Distribution</a:t>
            </a:r>
          </a:p>
        </p:txBody>
      </p:sp>
      <p:sp>
        <p:nvSpPr>
          <p:cNvPr id="6" name="TextBox 6"/>
          <p:cNvSpPr txBox="1"/>
          <p:nvPr/>
        </p:nvSpPr>
        <p:spPr>
          <a:xfrm>
            <a:off x="9813643" y="4235213"/>
            <a:ext cx="6798224" cy="2119042"/>
          </a:xfrm>
          <a:prstGeom prst="rect">
            <a:avLst/>
          </a:prstGeom>
        </p:spPr>
        <p:txBody>
          <a:bodyPr lIns="0" tIns="0" rIns="0" bIns="0" rtlCol="0" anchor="t">
            <a:spAutoFit/>
          </a:bodyPr>
          <a:lstStyle/>
          <a:p>
            <a:pPr marL="647694" lvl="1" indent="-323847" algn="l">
              <a:lnSpc>
                <a:spcPts val="4199"/>
              </a:lnSpc>
              <a:buFont typeface="Arial"/>
              <a:buChar char="•"/>
            </a:pPr>
            <a:r>
              <a:rPr lang="en-US" sz="2999" dirty="0">
                <a:solidFill>
                  <a:srgbClr val="FFFFFF"/>
                </a:solidFill>
                <a:latin typeface="Canva Sans"/>
                <a:ea typeface="Canva Sans"/>
                <a:cs typeface="Canva Sans"/>
                <a:sym typeface="Canva Sans"/>
              </a:rPr>
              <a:t>About 62% of the customers had combination of oily and dry skin, while around 16% had dry, 11%, oily, and 10%, normal.</a:t>
            </a:r>
          </a:p>
        </p:txBody>
      </p:sp>
      <p:pic>
        <p:nvPicPr>
          <p:cNvPr id="7" name="Picture 6">
            <a:extLst>
              <a:ext uri="{FF2B5EF4-FFF2-40B4-BE49-F238E27FC236}">
                <a16:creationId xmlns:a16="http://schemas.microsoft.com/office/drawing/2014/main" id="{4F9E066F-E994-CBC1-20B8-F917FD57EB2F}"/>
              </a:ext>
            </a:extLst>
          </p:cNvPr>
          <p:cNvPicPr>
            <a:picLocks noChangeAspect="1"/>
          </p:cNvPicPr>
          <p:nvPr/>
        </p:nvPicPr>
        <p:blipFill>
          <a:blip r:embed="rId6"/>
          <a:stretch>
            <a:fillRect/>
          </a:stretch>
        </p:blipFill>
        <p:spPr>
          <a:xfrm>
            <a:off x="685800" y="1654222"/>
            <a:ext cx="8413998" cy="7070678"/>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22211E"/>
        </a:solidFill>
        <a:effectLst/>
      </p:bgPr>
    </p:bg>
    <p:spTree>
      <p:nvGrpSpPr>
        <p:cNvPr id="1" name="">
          <a:extLst>
            <a:ext uri="{FF2B5EF4-FFF2-40B4-BE49-F238E27FC236}">
              <a16:creationId xmlns:a16="http://schemas.microsoft.com/office/drawing/2014/main" id="{24466BCE-F419-1F37-4139-2917290DDA86}"/>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E584F870-7DE2-B1C6-2522-20BB05587799}"/>
              </a:ext>
            </a:extLst>
          </p:cNvPr>
          <p:cNvSpPr/>
          <p:nvPr/>
        </p:nvSpPr>
        <p:spPr>
          <a:xfrm>
            <a:off x="-4329437" y="4559663"/>
            <a:ext cx="9212958" cy="9109312"/>
          </a:xfrm>
          <a:custGeom>
            <a:avLst/>
            <a:gdLst/>
            <a:ahLst/>
            <a:cxnLst/>
            <a:rect l="l" t="t" r="r" b="b"/>
            <a:pathLst>
              <a:path w="9212958" h="9109312">
                <a:moveTo>
                  <a:pt x="0" y="0"/>
                </a:moveTo>
                <a:lnTo>
                  <a:pt x="9212958" y="0"/>
                </a:lnTo>
                <a:lnTo>
                  <a:pt x="9212958" y="9109312"/>
                </a:lnTo>
                <a:lnTo>
                  <a:pt x="0" y="9109312"/>
                </a:lnTo>
                <a:lnTo>
                  <a:pt x="0" y="0"/>
                </a:lnTo>
                <a:close/>
              </a:path>
            </a:pathLst>
          </a:custGeom>
          <a:blipFill>
            <a:blip r:embed="rId2">
              <a:alphaModFix amt="19999"/>
              <a:extLst>
                <a:ext uri="{96DAC541-7B7A-43D3-8B79-37D633B846F1}">
                  <asvg:svgBlip xmlns:asvg="http://schemas.microsoft.com/office/drawing/2016/SVG/main" r:embed="rId3"/>
                </a:ext>
              </a:extLst>
            </a:blip>
            <a:stretch>
              <a:fillRect/>
            </a:stretch>
          </a:blipFill>
          <a:ln cap="sq">
            <a:noFill/>
            <a:prstDash val="solid"/>
            <a:miter/>
          </a:ln>
        </p:spPr>
      </p:sp>
      <p:sp>
        <p:nvSpPr>
          <p:cNvPr id="3" name="Freeform 3">
            <a:extLst>
              <a:ext uri="{FF2B5EF4-FFF2-40B4-BE49-F238E27FC236}">
                <a16:creationId xmlns:a16="http://schemas.microsoft.com/office/drawing/2014/main" id="{FF281AC5-3974-CF6D-1767-9BDA6B9D526F}"/>
              </a:ext>
            </a:extLst>
          </p:cNvPr>
          <p:cNvSpPr/>
          <p:nvPr/>
        </p:nvSpPr>
        <p:spPr>
          <a:xfrm rot="-4713572">
            <a:off x="11825090" y="-4709160"/>
            <a:ext cx="8306698" cy="8213248"/>
          </a:xfrm>
          <a:custGeom>
            <a:avLst/>
            <a:gdLst/>
            <a:ahLst/>
            <a:cxnLst/>
            <a:rect l="l" t="t" r="r" b="b"/>
            <a:pathLst>
              <a:path w="8306698" h="8213248">
                <a:moveTo>
                  <a:pt x="0" y="0"/>
                </a:moveTo>
                <a:lnTo>
                  <a:pt x="8306698" y="0"/>
                </a:lnTo>
                <a:lnTo>
                  <a:pt x="8306698" y="8213248"/>
                </a:lnTo>
                <a:lnTo>
                  <a:pt x="0" y="8213248"/>
                </a:lnTo>
                <a:lnTo>
                  <a:pt x="0" y="0"/>
                </a:lnTo>
                <a:close/>
              </a:path>
            </a:pathLst>
          </a:custGeom>
          <a:blipFill>
            <a:blip r:embed="rId4">
              <a:alphaModFix amt="18999"/>
              <a:extLst>
                <a:ext uri="{96DAC541-7B7A-43D3-8B79-37D633B846F1}">
                  <asvg:svgBlip xmlns:asvg="http://schemas.microsoft.com/office/drawing/2016/SVG/main" r:embed="rId5"/>
                </a:ext>
              </a:extLst>
            </a:blip>
            <a:stretch>
              <a:fillRect/>
            </a:stretch>
          </a:blipFill>
          <a:ln cap="sq">
            <a:noFill/>
            <a:prstDash val="solid"/>
            <a:miter/>
          </a:ln>
        </p:spPr>
      </p:sp>
      <p:sp>
        <p:nvSpPr>
          <p:cNvPr id="5" name="TextBox 5">
            <a:extLst>
              <a:ext uri="{FF2B5EF4-FFF2-40B4-BE49-F238E27FC236}">
                <a16:creationId xmlns:a16="http://schemas.microsoft.com/office/drawing/2014/main" id="{C0ACC171-6087-84C1-8C9A-14DFB07C47A9}"/>
              </a:ext>
            </a:extLst>
          </p:cNvPr>
          <p:cNvSpPr txBox="1"/>
          <p:nvPr/>
        </p:nvSpPr>
        <p:spPr>
          <a:xfrm>
            <a:off x="0" y="367244"/>
            <a:ext cx="8413998" cy="887095"/>
          </a:xfrm>
          <a:prstGeom prst="rect">
            <a:avLst/>
          </a:prstGeom>
        </p:spPr>
        <p:txBody>
          <a:bodyPr lIns="0" tIns="0" rIns="0" bIns="0" rtlCol="0" anchor="t">
            <a:spAutoFit/>
          </a:bodyPr>
          <a:lstStyle/>
          <a:p>
            <a:pPr marL="0" lvl="0" indent="0" algn="ctr">
              <a:lnSpc>
                <a:spcPts val="7279"/>
              </a:lnSpc>
              <a:spcBef>
                <a:spcPct val="0"/>
              </a:spcBef>
            </a:pPr>
            <a:r>
              <a:rPr lang="en-US" sz="5199" b="1" dirty="0">
                <a:solidFill>
                  <a:srgbClr val="FFFFFF"/>
                </a:solidFill>
                <a:latin typeface="Canva Sans Bold"/>
                <a:ea typeface="Canva Sans Bold"/>
                <a:cs typeface="Canva Sans Bold"/>
                <a:sym typeface="Canva Sans Bold"/>
              </a:rPr>
              <a:t>Skin Tone Distribution</a:t>
            </a:r>
          </a:p>
        </p:txBody>
      </p:sp>
      <p:sp>
        <p:nvSpPr>
          <p:cNvPr id="6" name="TextBox 6">
            <a:extLst>
              <a:ext uri="{FF2B5EF4-FFF2-40B4-BE49-F238E27FC236}">
                <a16:creationId xmlns:a16="http://schemas.microsoft.com/office/drawing/2014/main" id="{84028221-1393-9D37-32C0-C988D0F36F8E}"/>
              </a:ext>
            </a:extLst>
          </p:cNvPr>
          <p:cNvSpPr txBox="1"/>
          <p:nvPr/>
        </p:nvSpPr>
        <p:spPr>
          <a:xfrm>
            <a:off x="9813643" y="4235213"/>
            <a:ext cx="6798224" cy="1041824"/>
          </a:xfrm>
          <a:prstGeom prst="rect">
            <a:avLst/>
          </a:prstGeom>
        </p:spPr>
        <p:txBody>
          <a:bodyPr lIns="0" tIns="0" rIns="0" bIns="0" rtlCol="0" anchor="t">
            <a:spAutoFit/>
          </a:bodyPr>
          <a:lstStyle/>
          <a:p>
            <a:pPr marL="647694" lvl="1" indent="-323847" algn="l">
              <a:lnSpc>
                <a:spcPts val="4199"/>
              </a:lnSpc>
              <a:buFont typeface="Arial"/>
              <a:buChar char="•"/>
            </a:pPr>
            <a:r>
              <a:rPr lang="en-US" sz="2999" dirty="0">
                <a:solidFill>
                  <a:srgbClr val="FFFFFF"/>
                </a:solidFill>
                <a:latin typeface="Canva Sans"/>
                <a:ea typeface="Canva Sans"/>
                <a:cs typeface="Canva Sans"/>
                <a:sym typeface="Canva Sans"/>
              </a:rPr>
              <a:t>Approximately 45% of the customers have light skin tone.</a:t>
            </a:r>
          </a:p>
        </p:txBody>
      </p:sp>
      <p:pic>
        <p:nvPicPr>
          <p:cNvPr id="4" name="Picture 3">
            <a:extLst>
              <a:ext uri="{FF2B5EF4-FFF2-40B4-BE49-F238E27FC236}">
                <a16:creationId xmlns:a16="http://schemas.microsoft.com/office/drawing/2014/main" id="{DDDC6FF4-848B-367D-FB93-E6BBE09E5E0E}"/>
              </a:ext>
            </a:extLst>
          </p:cNvPr>
          <p:cNvPicPr>
            <a:picLocks noChangeAspect="1"/>
          </p:cNvPicPr>
          <p:nvPr/>
        </p:nvPicPr>
        <p:blipFill>
          <a:blip r:embed="rId6"/>
          <a:stretch>
            <a:fillRect/>
          </a:stretch>
        </p:blipFill>
        <p:spPr>
          <a:xfrm>
            <a:off x="642620" y="1714500"/>
            <a:ext cx="8481802" cy="7086600"/>
          </a:xfrm>
          <a:prstGeom prst="rect">
            <a:avLst/>
          </a:prstGeom>
        </p:spPr>
      </p:pic>
    </p:spTree>
    <p:extLst>
      <p:ext uri="{BB962C8B-B14F-4D97-AF65-F5344CB8AC3E}">
        <p14:creationId xmlns:p14="http://schemas.microsoft.com/office/powerpoint/2010/main" val="35408025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22211E"/>
        </a:solidFill>
        <a:effectLst/>
      </p:bgPr>
    </p:bg>
    <p:spTree>
      <p:nvGrpSpPr>
        <p:cNvPr id="1" name=""/>
        <p:cNvGrpSpPr/>
        <p:nvPr/>
      </p:nvGrpSpPr>
      <p:grpSpPr>
        <a:xfrm>
          <a:off x="0" y="0"/>
          <a:ext cx="0" cy="0"/>
          <a:chOff x="0" y="0"/>
          <a:chExt cx="0" cy="0"/>
        </a:xfrm>
      </p:grpSpPr>
      <p:sp>
        <p:nvSpPr>
          <p:cNvPr id="2" name="Freeform 2"/>
          <p:cNvSpPr/>
          <p:nvPr/>
        </p:nvSpPr>
        <p:spPr>
          <a:xfrm>
            <a:off x="-4329437" y="4559663"/>
            <a:ext cx="9212958" cy="9109312"/>
          </a:xfrm>
          <a:custGeom>
            <a:avLst/>
            <a:gdLst/>
            <a:ahLst/>
            <a:cxnLst/>
            <a:rect l="l" t="t" r="r" b="b"/>
            <a:pathLst>
              <a:path w="9212958" h="9109312">
                <a:moveTo>
                  <a:pt x="0" y="0"/>
                </a:moveTo>
                <a:lnTo>
                  <a:pt x="9212958" y="0"/>
                </a:lnTo>
                <a:lnTo>
                  <a:pt x="9212958" y="9109312"/>
                </a:lnTo>
                <a:lnTo>
                  <a:pt x="0" y="9109312"/>
                </a:lnTo>
                <a:lnTo>
                  <a:pt x="0" y="0"/>
                </a:lnTo>
                <a:close/>
              </a:path>
            </a:pathLst>
          </a:custGeom>
          <a:blipFill>
            <a:blip r:embed="rId2">
              <a:alphaModFix amt="19999"/>
              <a:extLst>
                <a:ext uri="{96DAC541-7B7A-43D3-8B79-37D633B846F1}">
                  <asvg:svgBlip xmlns:asvg="http://schemas.microsoft.com/office/drawing/2016/SVG/main" r:embed="rId3"/>
                </a:ext>
              </a:extLst>
            </a:blip>
            <a:stretch>
              <a:fillRect/>
            </a:stretch>
          </a:blipFill>
          <a:ln cap="sq">
            <a:noFill/>
            <a:prstDash val="solid"/>
            <a:miter/>
          </a:ln>
        </p:spPr>
      </p:sp>
      <p:grpSp>
        <p:nvGrpSpPr>
          <p:cNvPr id="3" name="Group 3"/>
          <p:cNvGrpSpPr/>
          <p:nvPr/>
        </p:nvGrpSpPr>
        <p:grpSpPr>
          <a:xfrm>
            <a:off x="2075248" y="2613705"/>
            <a:ext cx="90508" cy="1649490"/>
            <a:chOff x="0" y="0"/>
            <a:chExt cx="23837" cy="434434"/>
          </a:xfrm>
        </p:grpSpPr>
        <p:sp>
          <p:nvSpPr>
            <p:cNvPr id="4" name="Freeform 4"/>
            <p:cNvSpPr/>
            <p:nvPr/>
          </p:nvSpPr>
          <p:spPr>
            <a:xfrm>
              <a:off x="0" y="0"/>
              <a:ext cx="23837" cy="434434"/>
            </a:xfrm>
            <a:custGeom>
              <a:avLst/>
              <a:gdLst/>
              <a:ahLst/>
              <a:cxnLst/>
              <a:rect l="l" t="t" r="r" b="b"/>
              <a:pathLst>
                <a:path w="23837" h="434434">
                  <a:moveTo>
                    <a:pt x="0" y="0"/>
                  </a:moveTo>
                  <a:lnTo>
                    <a:pt x="23837" y="0"/>
                  </a:lnTo>
                  <a:lnTo>
                    <a:pt x="23837" y="434434"/>
                  </a:lnTo>
                  <a:lnTo>
                    <a:pt x="0" y="434434"/>
                  </a:lnTo>
                  <a:close/>
                </a:path>
              </a:pathLst>
            </a:custGeom>
            <a:solidFill>
              <a:srgbClr val="F2F4F5"/>
            </a:solidFill>
          </p:spPr>
        </p:sp>
        <p:sp>
          <p:nvSpPr>
            <p:cNvPr id="5" name="TextBox 5"/>
            <p:cNvSpPr txBox="1"/>
            <p:nvPr/>
          </p:nvSpPr>
          <p:spPr>
            <a:xfrm>
              <a:off x="0" y="-38100"/>
              <a:ext cx="23837" cy="472534"/>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2075248" y="4572018"/>
            <a:ext cx="90508" cy="1649490"/>
            <a:chOff x="0" y="0"/>
            <a:chExt cx="23837" cy="434434"/>
          </a:xfrm>
        </p:grpSpPr>
        <p:sp>
          <p:nvSpPr>
            <p:cNvPr id="7" name="Freeform 7"/>
            <p:cNvSpPr/>
            <p:nvPr/>
          </p:nvSpPr>
          <p:spPr>
            <a:xfrm>
              <a:off x="0" y="0"/>
              <a:ext cx="23837" cy="434434"/>
            </a:xfrm>
            <a:custGeom>
              <a:avLst/>
              <a:gdLst/>
              <a:ahLst/>
              <a:cxnLst/>
              <a:rect l="l" t="t" r="r" b="b"/>
              <a:pathLst>
                <a:path w="23837" h="434434">
                  <a:moveTo>
                    <a:pt x="0" y="0"/>
                  </a:moveTo>
                  <a:lnTo>
                    <a:pt x="23837" y="0"/>
                  </a:lnTo>
                  <a:lnTo>
                    <a:pt x="23837" y="434434"/>
                  </a:lnTo>
                  <a:lnTo>
                    <a:pt x="0" y="434434"/>
                  </a:lnTo>
                  <a:close/>
                </a:path>
              </a:pathLst>
            </a:custGeom>
            <a:solidFill>
              <a:srgbClr val="F2F4F5"/>
            </a:solidFill>
          </p:spPr>
        </p:sp>
        <p:sp>
          <p:nvSpPr>
            <p:cNvPr id="8" name="TextBox 8"/>
            <p:cNvSpPr txBox="1"/>
            <p:nvPr/>
          </p:nvSpPr>
          <p:spPr>
            <a:xfrm>
              <a:off x="0" y="-38100"/>
              <a:ext cx="23837" cy="472534"/>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a:off x="2075248" y="6526308"/>
            <a:ext cx="90508" cy="1649490"/>
            <a:chOff x="0" y="0"/>
            <a:chExt cx="23837" cy="434434"/>
          </a:xfrm>
        </p:grpSpPr>
        <p:sp>
          <p:nvSpPr>
            <p:cNvPr id="10" name="Freeform 10"/>
            <p:cNvSpPr/>
            <p:nvPr/>
          </p:nvSpPr>
          <p:spPr>
            <a:xfrm>
              <a:off x="0" y="0"/>
              <a:ext cx="23837" cy="434434"/>
            </a:xfrm>
            <a:custGeom>
              <a:avLst/>
              <a:gdLst/>
              <a:ahLst/>
              <a:cxnLst/>
              <a:rect l="l" t="t" r="r" b="b"/>
              <a:pathLst>
                <a:path w="23837" h="434434">
                  <a:moveTo>
                    <a:pt x="0" y="0"/>
                  </a:moveTo>
                  <a:lnTo>
                    <a:pt x="23837" y="0"/>
                  </a:lnTo>
                  <a:lnTo>
                    <a:pt x="23837" y="434434"/>
                  </a:lnTo>
                  <a:lnTo>
                    <a:pt x="0" y="434434"/>
                  </a:lnTo>
                  <a:close/>
                </a:path>
              </a:pathLst>
            </a:custGeom>
            <a:solidFill>
              <a:srgbClr val="F2F4F5"/>
            </a:solidFill>
          </p:spPr>
        </p:sp>
        <p:sp>
          <p:nvSpPr>
            <p:cNvPr id="11" name="TextBox 11"/>
            <p:cNvSpPr txBox="1"/>
            <p:nvPr/>
          </p:nvSpPr>
          <p:spPr>
            <a:xfrm>
              <a:off x="0" y="-38100"/>
              <a:ext cx="23837" cy="472534"/>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rot="-5400000">
            <a:off x="4508581" y="-576860"/>
            <a:ext cx="6544563" cy="3211121"/>
          </a:xfrm>
          <a:custGeom>
            <a:avLst/>
            <a:gdLst/>
            <a:ahLst/>
            <a:cxnLst/>
            <a:rect l="l" t="t" r="r" b="b"/>
            <a:pathLst>
              <a:path w="6544563" h="3211121">
                <a:moveTo>
                  <a:pt x="0" y="0"/>
                </a:moveTo>
                <a:lnTo>
                  <a:pt x="6544563" y="0"/>
                </a:lnTo>
                <a:lnTo>
                  <a:pt x="6544563" y="3211120"/>
                </a:lnTo>
                <a:lnTo>
                  <a:pt x="0" y="3211120"/>
                </a:lnTo>
                <a:lnTo>
                  <a:pt x="0" y="0"/>
                </a:lnTo>
                <a:close/>
              </a:path>
            </a:pathLst>
          </a:custGeom>
          <a:blipFill>
            <a:blip r:embed="rId2">
              <a:alphaModFix amt="19999"/>
              <a:extLst>
                <a:ext uri="{96DAC541-7B7A-43D3-8B79-37D633B846F1}">
                  <asvg:svgBlip xmlns:asvg="http://schemas.microsoft.com/office/drawing/2016/SVG/main" r:embed="rId3"/>
                </a:ext>
              </a:extLst>
            </a:blip>
            <a:stretch>
              <a:fillRect b="-101516"/>
            </a:stretch>
          </a:blipFill>
          <a:ln cap="sq">
            <a:noFill/>
            <a:prstDash val="solid"/>
            <a:miter/>
          </a:ln>
        </p:spPr>
      </p:sp>
      <p:sp>
        <p:nvSpPr>
          <p:cNvPr id="14" name="TextBox 14"/>
          <p:cNvSpPr txBox="1"/>
          <p:nvPr/>
        </p:nvSpPr>
        <p:spPr>
          <a:xfrm>
            <a:off x="10233588" y="3802354"/>
            <a:ext cx="7781494" cy="1581023"/>
          </a:xfrm>
          <a:prstGeom prst="rect">
            <a:avLst/>
          </a:prstGeom>
        </p:spPr>
        <p:txBody>
          <a:bodyPr lIns="0" tIns="0" rIns="0" bIns="0" rtlCol="0" anchor="t">
            <a:spAutoFit/>
          </a:bodyPr>
          <a:lstStyle/>
          <a:p>
            <a:pPr marL="647702" lvl="1" indent="-323851" algn="ctr">
              <a:lnSpc>
                <a:spcPts val="4200"/>
              </a:lnSpc>
              <a:buFont typeface="Arial"/>
              <a:buChar char="•"/>
            </a:pPr>
            <a:r>
              <a:rPr lang="en-US" sz="3000" dirty="0">
                <a:solidFill>
                  <a:srgbClr val="FFFFFF"/>
                </a:solidFill>
                <a:latin typeface="Canva Sans"/>
                <a:ea typeface="Canva Sans"/>
                <a:cs typeface="Canva Sans"/>
                <a:sym typeface="Canva Sans"/>
              </a:rPr>
              <a:t>About 60% of products range between 20-50 dollars. This shows a big percentage of products are affordable</a:t>
            </a:r>
          </a:p>
        </p:txBody>
      </p:sp>
      <p:sp>
        <p:nvSpPr>
          <p:cNvPr id="15" name="TextBox 15"/>
          <p:cNvSpPr txBox="1"/>
          <p:nvPr/>
        </p:nvSpPr>
        <p:spPr>
          <a:xfrm>
            <a:off x="705524" y="537527"/>
            <a:ext cx="8815685" cy="887095"/>
          </a:xfrm>
          <a:prstGeom prst="rect">
            <a:avLst/>
          </a:prstGeom>
        </p:spPr>
        <p:txBody>
          <a:bodyPr lIns="0" tIns="0" rIns="0" bIns="0" rtlCol="0" anchor="t">
            <a:spAutoFit/>
          </a:bodyPr>
          <a:lstStyle/>
          <a:p>
            <a:pPr marL="0" lvl="0" indent="0" algn="ctr">
              <a:lnSpc>
                <a:spcPts val="7279"/>
              </a:lnSpc>
              <a:spcBef>
                <a:spcPct val="0"/>
              </a:spcBef>
            </a:pPr>
            <a:r>
              <a:rPr lang="en-US" sz="5199" b="1">
                <a:solidFill>
                  <a:srgbClr val="FFFFFF"/>
                </a:solidFill>
                <a:latin typeface="Canva Sans Bold"/>
                <a:ea typeface="Canva Sans Bold"/>
                <a:cs typeface="Canva Sans Bold"/>
                <a:sym typeface="Canva Sans Bold"/>
              </a:rPr>
              <a:t>Price Category Distribution</a:t>
            </a:r>
          </a:p>
        </p:txBody>
      </p:sp>
      <p:pic>
        <p:nvPicPr>
          <p:cNvPr id="16" name="Picture 15">
            <a:extLst>
              <a:ext uri="{FF2B5EF4-FFF2-40B4-BE49-F238E27FC236}">
                <a16:creationId xmlns:a16="http://schemas.microsoft.com/office/drawing/2014/main" id="{56D47B60-B891-CE42-D285-47D24341B1C9}"/>
              </a:ext>
            </a:extLst>
          </p:cNvPr>
          <p:cNvPicPr>
            <a:picLocks noChangeAspect="1"/>
          </p:cNvPicPr>
          <p:nvPr/>
        </p:nvPicPr>
        <p:blipFill>
          <a:blip r:embed="rId4"/>
          <a:stretch>
            <a:fillRect/>
          </a:stretch>
        </p:blipFill>
        <p:spPr>
          <a:xfrm>
            <a:off x="802581" y="2111202"/>
            <a:ext cx="8846200" cy="6686426"/>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22211E"/>
        </a:solidFill>
        <a:effectLst/>
      </p:bgPr>
    </p:bg>
    <p:spTree>
      <p:nvGrpSpPr>
        <p:cNvPr id="1" name=""/>
        <p:cNvGrpSpPr/>
        <p:nvPr/>
      </p:nvGrpSpPr>
      <p:grpSpPr>
        <a:xfrm>
          <a:off x="0" y="0"/>
          <a:ext cx="0" cy="0"/>
          <a:chOff x="0" y="0"/>
          <a:chExt cx="0" cy="0"/>
        </a:xfrm>
      </p:grpSpPr>
      <p:sp>
        <p:nvSpPr>
          <p:cNvPr id="2" name="Freeform 2"/>
          <p:cNvSpPr/>
          <p:nvPr/>
        </p:nvSpPr>
        <p:spPr>
          <a:xfrm>
            <a:off x="-4329437" y="4559663"/>
            <a:ext cx="9212958" cy="9109312"/>
          </a:xfrm>
          <a:custGeom>
            <a:avLst/>
            <a:gdLst/>
            <a:ahLst/>
            <a:cxnLst/>
            <a:rect l="l" t="t" r="r" b="b"/>
            <a:pathLst>
              <a:path w="9212958" h="9109312">
                <a:moveTo>
                  <a:pt x="0" y="0"/>
                </a:moveTo>
                <a:lnTo>
                  <a:pt x="9212958" y="0"/>
                </a:lnTo>
                <a:lnTo>
                  <a:pt x="9212958" y="9109312"/>
                </a:lnTo>
                <a:lnTo>
                  <a:pt x="0" y="9109312"/>
                </a:lnTo>
                <a:lnTo>
                  <a:pt x="0" y="0"/>
                </a:lnTo>
                <a:close/>
              </a:path>
            </a:pathLst>
          </a:custGeom>
          <a:blipFill>
            <a:blip r:embed="rId2">
              <a:alphaModFix amt="19999"/>
              <a:extLst>
                <a:ext uri="{96DAC541-7B7A-43D3-8B79-37D633B846F1}">
                  <asvg:svgBlip xmlns:asvg="http://schemas.microsoft.com/office/drawing/2016/SVG/main" r:embed="rId3"/>
                </a:ext>
              </a:extLst>
            </a:blip>
            <a:stretch>
              <a:fillRect/>
            </a:stretch>
          </a:blipFill>
          <a:ln cap="sq">
            <a:noFill/>
            <a:prstDash val="solid"/>
            <a:miter/>
          </a:ln>
        </p:spPr>
      </p:sp>
      <p:sp>
        <p:nvSpPr>
          <p:cNvPr id="3" name="Freeform 3"/>
          <p:cNvSpPr/>
          <p:nvPr/>
        </p:nvSpPr>
        <p:spPr>
          <a:xfrm rot="-5400000">
            <a:off x="4508581" y="-576860"/>
            <a:ext cx="6544563" cy="3211121"/>
          </a:xfrm>
          <a:custGeom>
            <a:avLst/>
            <a:gdLst/>
            <a:ahLst/>
            <a:cxnLst/>
            <a:rect l="l" t="t" r="r" b="b"/>
            <a:pathLst>
              <a:path w="6544563" h="3211121">
                <a:moveTo>
                  <a:pt x="0" y="0"/>
                </a:moveTo>
                <a:lnTo>
                  <a:pt x="6544563" y="0"/>
                </a:lnTo>
                <a:lnTo>
                  <a:pt x="6544563" y="3211120"/>
                </a:lnTo>
                <a:lnTo>
                  <a:pt x="0" y="3211120"/>
                </a:lnTo>
                <a:lnTo>
                  <a:pt x="0" y="0"/>
                </a:lnTo>
                <a:close/>
              </a:path>
            </a:pathLst>
          </a:custGeom>
          <a:blipFill>
            <a:blip r:embed="rId2">
              <a:alphaModFix amt="19999"/>
              <a:extLst>
                <a:ext uri="{96DAC541-7B7A-43D3-8B79-37D633B846F1}">
                  <asvg:svgBlip xmlns:asvg="http://schemas.microsoft.com/office/drawing/2016/SVG/main" r:embed="rId3"/>
                </a:ext>
              </a:extLst>
            </a:blip>
            <a:stretch>
              <a:fillRect b="-101516"/>
            </a:stretch>
          </a:blipFill>
          <a:ln cap="sq">
            <a:noFill/>
            <a:prstDash val="solid"/>
            <a:miter/>
          </a:ln>
        </p:spPr>
      </p:sp>
      <p:sp>
        <p:nvSpPr>
          <p:cNvPr id="4" name="Freeform 4"/>
          <p:cNvSpPr/>
          <p:nvPr/>
        </p:nvSpPr>
        <p:spPr>
          <a:xfrm>
            <a:off x="277042" y="1656106"/>
            <a:ext cx="11301259" cy="5749515"/>
          </a:xfrm>
          <a:custGeom>
            <a:avLst/>
            <a:gdLst/>
            <a:ahLst/>
            <a:cxnLst/>
            <a:rect l="l" t="t" r="r" b="b"/>
            <a:pathLst>
              <a:path w="11301259" h="5749515">
                <a:moveTo>
                  <a:pt x="0" y="0"/>
                </a:moveTo>
                <a:lnTo>
                  <a:pt x="11301259" y="0"/>
                </a:lnTo>
                <a:lnTo>
                  <a:pt x="11301259" y="5749516"/>
                </a:lnTo>
                <a:lnTo>
                  <a:pt x="0" y="5749516"/>
                </a:lnTo>
                <a:lnTo>
                  <a:pt x="0" y="0"/>
                </a:lnTo>
                <a:close/>
              </a:path>
            </a:pathLst>
          </a:custGeom>
          <a:blipFill>
            <a:blip r:embed="rId4"/>
            <a:stretch>
              <a:fillRect/>
            </a:stretch>
          </a:blipFill>
        </p:spPr>
      </p:sp>
      <p:sp>
        <p:nvSpPr>
          <p:cNvPr id="5" name="TextBox 5"/>
          <p:cNvSpPr txBox="1"/>
          <p:nvPr/>
        </p:nvSpPr>
        <p:spPr>
          <a:xfrm>
            <a:off x="551601" y="217283"/>
            <a:ext cx="11422986" cy="887095"/>
          </a:xfrm>
          <a:prstGeom prst="rect">
            <a:avLst/>
          </a:prstGeom>
        </p:spPr>
        <p:txBody>
          <a:bodyPr lIns="0" tIns="0" rIns="0" bIns="0" rtlCol="0" anchor="t">
            <a:spAutoFit/>
          </a:bodyPr>
          <a:lstStyle/>
          <a:p>
            <a:pPr algn="ctr">
              <a:lnSpc>
                <a:spcPts val="7279"/>
              </a:lnSpc>
            </a:pPr>
            <a:r>
              <a:rPr lang="en-US" sz="5199" b="1">
                <a:solidFill>
                  <a:srgbClr val="FFFFFF"/>
                </a:solidFill>
                <a:latin typeface="Canva Sans Bold"/>
                <a:ea typeface="Canva Sans Bold"/>
                <a:cs typeface="Canva Sans Bold"/>
                <a:sym typeface="Canva Sans Bold"/>
              </a:rPr>
              <a:t>WordCloud for Positive Sentiments</a:t>
            </a:r>
          </a:p>
        </p:txBody>
      </p:sp>
      <p:sp>
        <p:nvSpPr>
          <p:cNvPr id="6" name="TextBox 6"/>
          <p:cNvSpPr txBox="1"/>
          <p:nvPr/>
        </p:nvSpPr>
        <p:spPr>
          <a:xfrm>
            <a:off x="11974587" y="3607288"/>
            <a:ext cx="6234295" cy="1780477"/>
          </a:xfrm>
          <a:prstGeom prst="rect">
            <a:avLst/>
          </a:prstGeom>
        </p:spPr>
        <p:txBody>
          <a:bodyPr lIns="0" tIns="0" rIns="0" bIns="0" rtlCol="0" anchor="t">
            <a:spAutoFit/>
          </a:bodyPr>
          <a:lstStyle/>
          <a:p>
            <a:pPr marL="734059" lvl="1" indent="-367030" algn="l">
              <a:lnSpc>
                <a:spcPts val="4759"/>
              </a:lnSpc>
              <a:buFont typeface="Arial"/>
              <a:buChar char="•"/>
            </a:pPr>
            <a:r>
              <a:rPr lang="en-US" sz="3399">
                <a:solidFill>
                  <a:srgbClr val="FFFFFF"/>
                </a:solidFill>
                <a:latin typeface="Canva Sans"/>
                <a:ea typeface="Canva Sans"/>
                <a:cs typeface="Canva Sans"/>
                <a:sym typeface="Canva Sans"/>
              </a:rPr>
              <a:t>Words like “Amazing,” “Love,” “Great,” and “Good” stand out.</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22211E"/>
        </a:solidFill>
        <a:effectLst/>
      </p:bgPr>
    </p:bg>
    <p:spTree>
      <p:nvGrpSpPr>
        <p:cNvPr id="1" name=""/>
        <p:cNvGrpSpPr/>
        <p:nvPr/>
      </p:nvGrpSpPr>
      <p:grpSpPr>
        <a:xfrm>
          <a:off x="0" y="0"/>
          <a:ext cx="0" cy="0"/>
          <a:chOff x="0" y="0"/>
          <a:chExt cx="0" cy="0"/>
        </a:xfrm>
      </p:grpSpPr>
      <p:sp>
        <p:nvSpPr>
          <p:cNvPr id="2" name="Freeform 2"/>
          <p:cNvSpPr/>
          <p:nvPr/>
        </p:nvSpPr>
        <p:spPr>
          <a:xfrm>
            <a:off x="-4329437" y="4559663"/>
            <a:ext cx="9212958" cy="9109312"/>
          </a:xfrm>
          <a:custGeom>
            <a:avLst/>
            <a:gdLst/>
            <a:ahLst/>
            <a:cxnLst/>
            <a:rect l="l" t="t" r="r" b="b"/>
            <a:pathLst>
              <a:path w="9212958" h="9109312">
                <a:moveTo>
                  <a:pt x="0" y="0"/>
                </a:moveTo>
                <a:lnTo>
                  <a:pt x="9212958" y="0"/>
                </a:lnTo>
                <a:lnTo>
                  <a:pt x="9212958" y="9109312"/>
                </a:lnTo>
                <a:lnTo>
                  <a:pt x="0" y="9109312"/>
                </a:lnTo>
                <a:lnTo>
                  <a:pt x="0" y="0"/>
                </a:lnTo>
                <a:close/>
              </a:path>
            </a:pathLst>
          </a:custGeom>
          <a:blipFill>
            <a:blip r:embed="rId2">
              <a:alphaModFix amt="19999"/>
              <a:extLst>
                <a:ext uri="{96DAC541-7B7A-43D3-8B79-37D633B846F1}">
                  <asvg:svgBlip xmlns:asvg="http://schemas.microsoft.com/office/drawing/2016/SVG/main" r:embed="rId3"/>
                </a:ext>
              </a:extLst>
            </a:blip>
            <a:stretch>
              <a:fillRect/>
            </a:stretch>
          </a:blipFill>
          <a:ln cap="sq">
            <a:noFill/>
            <a:prstDash val="solid"/>
            <a:miter/>
          </a:ln>
        </p:spPr>
      </p:sp>
      <p:sp>
        <p:nvSpPr>
          <p:cNvPr id="3" name="Freeform 3"/>
          <p:cNvSpPr/>
          <p:nvPr/>
        </p:nvSpPr>
        <p:spPr>
          <a:xfrm rot="-5400000">
            <a:off x="4508581" y="-576860"/>
            <a:ext cx="6544563" cy="3211121"/>
          </a:xfrm>
          <a:custGeom>
            <a:avLst/>
            <a:gdLst/>
            <a:ahLst/>
            <a:cxnLst/>
            <a:rect l="l" t="t" r="r" b="b"/>
            <a:pathLst>
              <a:path w="6544563" h="3211121">
                <a:moveTo>
                  <a:pt x="0" y="0"/>
                </a:moveTo>
                <a:lnTo>
                  <a:pt x="6544563" y="0"/>
                </a:lnTo>
                <a:lnTo>
                  <a:pt x="6544563" y="3211120"/>
                </a:lnTo>
                <a:lnTo>
                  <a:pt x="0" y="3211120"/>
                </a:lnTo>
                <a:lnTo>
                  <a:pt x="0" y="0"/>
                </a:lnTo>
                <a:close/>
              </a:path>
            </a:pathLst>
          </a:custGeom>
          <a:blipFill>
            <a:blip r:embed="rId2">
              <a:alphaModFix amt="19999"/>
              <a:extLst>
                <a:ext uri="{96DAC541-7B7A-43D3-8B79-37D633B846F1}">
                  <asvg:svgBlip xmlns:asvg="http://schemas.microsoft.com/office/drawing/2016/SVG/main" r:embed="rId3"/>
                </a:ext>
              </a:extLst>
            </a:blip>
            <a:stretch>
              <a:fillRect b="-101516"/>
            </a:stretch>
          </a:blipFill>
          <a:ln cap="sq">
            <a:noFill/>
            <a:prstDash val="solid"/>
            <a:miter/>
          </a:ln>
        </p:spPr>
      </p:sp>
      <p:sp>
        <p:nvSpPr>
          <p:cNvPr id="4" name="Freeform 4"/>
          <p:cNvSpPr/>
          <p:nvPr/>
        </p:nvSpPr>
        <p:spPr>
          <a:xfrm>
            <a:off x="551601" y="1684906"/>
            <a:ext cx="11301259" cy="5749515"/>
          </a:xfrm>
          <a:custGeom>
            <a:avLst/>
            <a:gdLst/>
            <a:ahLst/>
            <a:cxnLst/>
            <a:rect l="l" t="t" r="r" b="b"/>
            <a:pathLst>
              <a:path w="11301259" h="5749515">
                <a:moveTo>
                  <a:pt x="0" y="0"/>
                </a:moveTo>
                <a:lnTo>
                  <a:pt x="11301258" y="0"/>
                </a:lnTo>
                <a:lnTo>
                  <a:pt x="11301258" y="5749515"/>
                </a:lnTo>
                <a:lnTo>
                  <a:pt x="0" y="5749515"/>
                </a:lnTo>
                <a:lnTo>
                  <a:pt x="0" y="0"/>
                </a:lnTo>
                <a:close/>
              </a:path>
            </a:pathLst>
          </a:custGeom>
          <a:blipFill>
            <a:blip r:embed="rId4"/>
            <a:stretch>
              <a:fillRect/>
            </a:stretch>
          </a:blipFill>
        </p:spPr>
      </p:sp>
      <p:sp>
        <p:nvSpPr>
          <p:cNvPr id="5" name="TextBox 5"/>
          <p:cNvSpPr txBox="1"/>
          <p:nvPr/>
        </p:nvSpPr>
        <p:spPr>
          <a:xfrm>
            <a:off x="551601" y="217283"/>
            <a:ext cx="12377787" cy="887095"/>
          </a:xfrm>
          <a:prstGeom prst="rect">
            <a:avLst/>
          </a:prstGeom>
        </p:spPr>
        <p:txBody>
          <a:bodyPr lIns="0" tIns="0" rIns="0" bIns="0" rtlCol="0" anchor="t">
            <a:spAutoFit/>
          </a:bodyPr>
          <a:lstStyle/>
          <a:p>
            <a:pPr algn="ctr">
              <a:lnSpc>
                <a:spcPts val="7279"/>
              </a:lnSpc>
            </a:pPr>
            <a:r>
              <a:rPr lang="en-US" sz="5199" b="1">
                <a:solidFill>
                  <a:srgbClr val="FFFFFF"/>
                </a:solidFill>
                <a:latin typeface="Canva Sans Bold"/>
                <a:ea typeface="Canva Sans Bold"/>
                <a:cs typeface="Canva Sans Bold"/>
                <a:sym typeface="Canva Sans Bold"/>
              </a:rPr>
              <a:t>WordCloud for Negative Sentiments</a:t>
            </a:r>
          </a:p>
        </p:txBody>
      </p:sp>
      <p:sp>
        <p:nvSpPr>
          <p:cNvPr id="6" name="TextBox 6"/>
          <p:cNvSpPr txBox="1"/>
          <p:nvPr/>
        </p:nvSpPr>
        <p:spPr>
          <a:xfrm>
            <a:off x="12190913" y="2825142"/>
            <a:ext cx="5560268" cy="1780477"/>
          </a:xfrm>
          <a:prstGeom prst="rect">
            <a:avLst/>
          </a:prstGeom>
        </p:spPr>
        <p:txBody>
          <a:bodyPr lIns="0" tIns="0" rIns="0" bIns="0" rtlCol="0" anchor="t">
            <a:spAutoFit/>
          </a:bodyPr>
          <a:lstStyle/>
          <a:p>
            <a:pPr marL="734059" lvl="1" indent="-367030" algn="l">
              <a:lnSpc>
                <a:spcPts val="4759"/>
              </a:lnSpc>
              <a:buFont typeface="Arial"/>
              <a:buChar char="•"/>
            </a:pPr>
            <a:r>
              <a:rPr lang="en-US" sz="3399">
                <a:solidFill>
                  <a:srgbClr val="FFFFFF"/>
                </a:solidFill>
                <a:latin typeface="Canva Sans"/>
                <a:ea typeface="Canva Sans"/>
                <a:cs typeface="Canva Sans"/>
                <a:sym typeface="Canva Sans"/>
              </a:rPr>
              <a:t>Words like “worth,” “skin,” “sensitive,” “drying,” and “money” .</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22211E"/>
        </a:solidFill>
        <a:effectLst/>
      </p:bgPr>
    </p:bg>
    <p:spTree>
      <p:nvGrpSpPr>
        <p:cNvPr id="1" name=""/>
        <p:cNvGrpSpPr/>
        <p:nvPr/>
      </p:nvGrpSpPr>
      <p:grpSpPr>
        <a:xfrm>
          <a:off x="0" y="0"/>
          <a:ext cx="0" cy="0"/>
          <a:chOff x="0" y="0"/>
          <a:chExt cx="0" cy="0"/>
        </a:xfrm>
      </p:grpSpPr>
      <p:sp>
        <p:nvSpPr>
          <p:cNvPr id="2" name="Freeform 2"/>
          <p:cNvSpPr/>
          <p:nvPr/>
        </p:nvSpPr>
        <p:spPr>
          <a:xfrm rot="-4713572">
            <a:off x="11825090" y="-4709160"/>
            <a:ext cx="8306698" cy="8213248"/>
          </a:xfrm>
          <a:custGeom>
            <a:avLst/>
            <a:gdLst/>
            <a:ahLst/>
            <a:cxnLst/>
            <a:rect l="l" t="t" r="r" b="b"/>
            <a:pathLst>
              <a:path w="8306698" h="8213248">
                <a:moveTo>
                  <a:pt x="0" y="0"/>
                </a:moveTo>
                <a:lnTo>
                  <a:pt x="8306698" y="0"/>
                </a:lnTo>
                <a:lnTo>
                  <a:pt x="8306698" y="8213248"/>
                </a:lnTo>
                <a:lnTo>
                  <a:pt x="0" y="8213248"/>
                </a:lnTo>
                <a:lnTo>
                  <a:pt x="0" y="0"/>
                </a:lnTo>
                <a:close/>
              </a:path>
            </a:pathLst>
          </a:custGeom>
          <a:blipFill>
            <a:blip r:embed="rId2">
              <a:alphaModFix amt="18999"/>
              <a:extLst>
                <a:ext uri="{96DAC541-7B7A-43D3-8B79-37D633B846F1}">
                  <asvg:svgBlip xmlns:asvg="http://schemas.microsoft.com/office/drawing/2016/SVG/main" r:embed="rId3"/>
                </a:ext>
              </a:extLst>
            </a:blip>
            <a:stretch>
              <a:fillRect/>
            </a:stretch>
          </a:blipFill>
          <a:ln cap="sq">
            <a:noFill/>
            <a:prstDash val="solid"/>
            <a:miter/>
          </a:ln>
        </p:spPr>
      </p:sp>
      <p:sp>
        <p:nvSpPr>
          <p:cNvPr id="3" name="TextBox 3"/>
          <p:cNvSpPr txBox="1"/>
          <p:nvPr/>
        </p:nvSpPr>
        <p:spPr>
          <a:xfrm>
            <a:off x="4666237" y="6579810"/>
            <a:ext cx="1935716" cy="404486"/>
          </a:xfrm>
          <a:prstGeom prst="rect">
            <a:avLst/>
          </a:prstGeom>
        </p:spPr>
        <p:txBody>
          <a:bodyPr lIns="0" tIns="0" rIns="0" bIns="0" rtlCol="0" anchor="t">
            <a:spAutoFit/>
          </a:bodyPr>
          <a:lstStyle/>
          <a:p>
            <a:pPr marL="0" lvl="0" indent="0" algn="ctr">
              <a:lnSpc>
                <a:spcPts val="3383"/>
              </a:lnSpc>
            </a:pPr>
            <a:r>
              <a:rPr lang="en-US" sz="2285" spc="29">
                <a:solidFill>
                  <a:srgbClr val="191919"/>
                </a:solidFill>
                <a:latin typeface="Canva Sans"/>
                <a:ea typeface="Canva Sans"/>
                <a:cs typeface="Canva Sans"/>
                <a:sym typeface="Canva Sans"/>
              </a:rPr>
              <a:t>Returns</a:t>
            </a:r>
          </a:p>
        </p:txBody>
      </p:sp>
      <p:graphicFrame>
        <p:nvGraphicFramePr>
          <p:cNvPr id="4" name="Table 4"/>
          <p:cNvGraphicFramePr>
            <a:graphicFrameLocks noGrp="1"/>
          </p:cNvGraphicFramePr>
          <p:nvPr/>
        </p:nvGraphicFramePr>
        <p:xfrm>
          <a:off x="2912587" y="2994411"/>
          <a:ext cx="8819871" cy="5400674"/>
        </p:xfrm>
        <a:graphic>
          <a:graphicData uri="http://schemas.openxmlformats.org/drawingml/2006/table">
            <a:tbl>
              <a:tblPr/>
              <a:tblGrid>
                <a:gridCol w="2104735">
                  <a:extLst>
                    <a:ext uri="{9D8B030D-6E8A-4147-A177-3AD203B41FA5}">
                      <a16:colId xmlns:a16="http://schemas.microsoft.com/office/drawing/2014/main" val="20000"/>
                    </a:ext>
                  </a:extLst>
                </a:gridCol>
                <a:gridCol w="2112398">
                  <a:extLst>
                    <a:ext uri="{9D8B030D-6E8A-4147-A177-3AD203B41FA5}">
                      <a16:colId xmlns:a16="http://schemas.microsoft.com/office/drawing/2014/main" val="20001"/>
                    </a:ext>
                  </a:extLst>
                </a:gridCol>
                <a:gridCol w="2312958">
                  <a:extLst>
                    <a:ext uri="{9D8B030D-6E8A-4147-A177-3AD203B41FA5}">
                      <a16:colId xmlns:a16="http://schemas.microsoft.com/office/drawing/2014/main" val="20002"/>
                    </a:ext>
                  </a:extLst>
                </a:gridCol>
                <a:gridCol w="2289780">
                  <a:extLst>
                    <a:ext uri="{9D8B030D-6E8A-4147-A177-3AD203B41FA5}">
                      <a16:colId xmlns:a16="http://schemas.microsoft.com/office/drawing/2014/main" val="20003"/>
                    </a:ext>
                  </a:extLst>
                </a:gridCol>
              </a:tblGrid>
              <a:tr h="1026416">
                <a:tc>
                  <a:txBody>
                    <a:bodyPr/>
                    <a:lstStyle/>
                    <a:p>
                      <a:pPr algn="ctr">
                        <a:lnSpc>
                          <a:spcPts val="2659"/>
                        </a:lnSpc>
                        <a:defRPr/>
                      </a:pPr>
                      <a:r>
                        <a:rPr lang="en-US" sz="1899" b="1">
                          <a:solidFill>
                            <a:srgbClr val="FFFFFF"/>
                          </a:solidFill>
                          <a:latin typeface="Open Sans Bold"/>
                          <a:ea typeface="Open Sans Bold"/>
                          <a:cs typeface="Open Sans Bold"/>
                          <a:sym typeface="Open Sans Bold"/>
                        </a:rPr>
                        <a:t>Model</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659"/>
                        </a:lnSpc>
                        <a:defRPr/>
                      </a:pPr>
                      <a:r>
                        <a:rPr lang="en-US" sz="1899" b="1">
                          <a:solidFill>
                            <a:srgbClr val="FFFFFF"/>
                          </a:solidFill>
                          <a:latin typeface="Open Sans Bold"/>
                          <a:ea typeface="Open Sans Bold"/>
                          <a:cs typeface="Open Sans Bold"/>
                          <a:sym typeface="Open Sans Bold"/>
                        </a:rPr>
                        <a:t>Accuracy</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659"/>
                        </a:lnSpc>
                        <a:defRPr/>
                      </a:pPr>
                      <a:r>
                        <a:rPr lang="en-US" sz="1899" b="1">
                          <a:solidFill>
                            <a:srgbClr val="FFFFFF"/>
                          </a:solidFill>
                          <a:latin typeface="Open Sans Bold"/>
                          <a:ea typeface="Open Sans Bold"/>
                          <a:cs typeface="Open Sans Bold"/>
                          <a:sym typeface="Open Sans Bold"/>
                        </a:rPr>
                        <a:t>F1-Score</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659"/>
                        </a:lnSpc>
                        <a:defRPr/>
                      </a:pPr>
                      <a:r>
                        <a:rPr lang="en-US" sz="1899" b="1">
                          <a:solidFill>
                            <a:srgbClr val="FFFFFF"/>
                          </a:solidFill>
                          <a:latin typeface="Open Sans Bold"/>
                          <a:ea typeface="Open Sans Bold"/>
                          <a:cs typeface="Open Sans Bold"/>
                          <a:sym typeface="Open Sans Bold"/>
                        </a:rPr>
                        <a:t>AUC</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0"/>
                  </a:ext>
                </a:extLst>
              </a:tr>
              <a:tr h="1160713">
                <a:tc>
                  <a:txBody>
                    <a:bodyPr/>
                    <a:lstStyle/>
                    <a:p>
                      <a:pPr algn="ctr">
                        <a:lnSpc>
                          <a:spcPts val="2659"/>
                        </a:lnSpc>
                        <a:defRPr/>
                      </a:pPr>
                      <a:r>
                        <a:rPr lang="en-US" sz="1899">
                          <a:solidFill>
                            <a:srgbClr val="FFFFFF"/>
                          </a:solidFill>
                          <a:latin typeface="Open Sans"/>
                          <a:ea typeface="Open Sans"/>
                          <a:cs typeface="Open Sans"/>
                          <a:sym typeface="Open Sans"/>
                        </a:rPr>
                        <a:t>Logistic Regression</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659"/>
                        </a:lnSpc>
                        <a:defRPr/>
                      </a:pPr>
                      <a:r>
                        <a:rPr lang="en-US" sz="1899">
                          <a:solidFill>
                            <a:srgbClr val="FFFFFF"/>
                          </a:solidFill>
                          <a:latin typeface="Open Sans"/>
                          <a:ea typeface="Open Sans"/>
                          <a:cs typeface="Open Sans"/>
                          <a:sym typeface="Open Sans"/>
                        </a:rPr>
                        <a:t>0.95</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659"/>
                        </a:lnSpc>
                        <a:defRPr/>
                      </a:pPr>
                      <a:r>
                        <a:rPr lang="en-US" sz="1899">
                          <a:solidFill>
                            <a:srgbClr val="FFFFFF"/>
                          </a:solidFill>
                          <a:latin typeface="Open Sans"/>
                          <a:ea typeface="Open Sans"/>
                          <a:cs typeface="Open Sans"/>
                          <a:sym typeface="Open Sans"/>
                        </a:rPr>
                        <a:t>0.87</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659"/>
                        </a:lnSpc>
                        <a:defRPr/>
                      </a:pPr>
                      <a:r>
                        <a:rPr lang="en-US" sz="1899">
                          <a:solidFill>
                            <a:srgbClr val="FFFFFF"/>
                          </a:solidFill>
                          <a:latin typeface="Open Sans"/>
                          <a:ea typeface="Open Sans"/>
                          <a:cs typeface="Open Sans"/>
                          <a:sym typeface="Open Sans"/>
                        </a:rPr>
                        <a:t>0.98</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1"/>
                  </a:ext>
                </a:extLst>
              </a:tr>
              <a:tr h="1026416">
                <a:tc>
                  <a:txBody>
                    <a:bodyPr/>
                    <a:lstStyle/>
                    <a:p>
                      <a:pPr algn="ctr">
                        <a:lnSpc>
                          <a:spcPts val="2659"/>
                        </a:lnSpc>
                        <a:defRPr/>
                      </a:pPr>
                      <a:r>
                        <a:rPr lang="en-US" sz="1899">
                          <a:solidFill>
                            <a:srgbClr val="FFFFFF"/>
                          </a:solidFill>
                          <a:latin typeface="Open Sans"/>
                          <a:ea typeface="Open Sans"/>
                          <a:cs typeface="Open Sans"/>
                          <a:sym typeface="Open Sans"/>
                        </a:rPr>
                        <a:t>Linear SVC</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659"/>
                        </a:lnSpc>
                        <a:defRPr/>
                      </a:pPr>
                      <a:r>
                        <a:rPr lang="en-US" sz="1899">
                          <a:solidFill>
                            <a:srgbClr val="FFFFFF"/>
                          </a:solidFill>
                          <a:latin typeface="Open Sans"/>
                          <a:ea typeface="Open Sans"/>
                          <a:cs typeface="Open Sans"/>
                          <a:sym typeface="Open Sans"/>
                        </a:rPr>
                        <a:t>0.95</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659"/>
                        </a:lnSpc>
                        <a:defRPr/>
                      </a:pPr>
                      <a:r>
                        <a:rPr lang="en-US" sz="1899">
                          <a:solidFill>
                            <a:srgbClr val="FFFFFF"/>
                          </a:solidFill>
                          <a:latin typeface="Open Sans"/>
                          <a:ea typeface="Open Sans"/>
                          <a:cs typeface="Open Sans"/>
                          <a:sym typeface="Open Sans"/>
                        </a:rPr>
                        <a:t>0.87</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659"/>
                        </a:lnSpc>
                        <a:defRPr/>
                      </a:pPr>
                      <a:r>
                        <a:rPr lang="en-US" sz="1899">
                          <a:solidFill>
                            <a:srgbClr val="FFFFFF"/>
                          </a:solidFill>
                          <a:latin typeface="Open Sans"/>
                          <a:ea typeface="Open Sans"/>
                          <a:cs typeface="Open Sans"/>
                          <a:sym typeface="Open Sans"/>
                        </a:rPr>
                        <a:t>0.98</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2"/>
                  </a:ext>
                </a:extLst>
              </a:tr>
              <a:tr h="1160713">
                <a:tc>
                  <a:txBody>
                    <a:bodyPr/>
                    <a:lstStyle/>
                    <a:p>
                      <a:pPr algn="ctr">
                        <a:lnSpc>
                          <a:spcPts val="2659"/>
                        </a:lnSpc>
                        <a:defRPr/>
                      </a:pPr>
                      <a:r>
                        <a:rPr lang="en-US" sz="1899">
                          <a:solidFill>
                            <a:srgbClr val="FFFFFF"/>
                          </a:solidFill>
                          <a:latin typeface="Open Sans"/>
                          <a:ea typeface="Open Sans"/>
                          <a:cs typeface="Open Sans"/>
                          <a:sym typeface="Open Sans"/>
                        </a:rPr>
                        <a:t>Random Forest</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659"/>
                        </a:lnSpc>
                        <a:defRPr/>
                      </a:pPr>
                      <a:r>
                        <a:rPr lang="en-US" sz="1899">
                          <a:solidFill>
                            <a:srgbClr val="FFFFFF"/>
                          </a:solidFill>
                          <a:latin typeface="Open Sans"/>
                          <a:ea typeface="Open Sans"/>
                          <a:cs typeface="Open Sans"/>
                          <a:sym typeface="Open Sans"/>
                        </a:rPr>
                        <a:t>0.96</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659"/>
                        </a:lnSpc>
                        <a:defRPr/>
                      </a:pPr>
                      <a:r>
                        <a:rPr lang="en-US" sz="1899">
                          <a:solidFill>
                            <a:srgbClr val="FFFFFF"/>
                          </a:solidFill>
                          <a:latin typeface="Open Sans"/>
                          <a:ea typeface="Open Sans"/>
                          <a:cs typeface="Open Sans"/>
                          <a:sym typeface="Open Sans"/>
                        </a:rPr>
                        <a:t>0.90</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659"/>
                        </a:lnSpc>
                        <a:defRPr/>
                      </a:pPr>
                      <a:r>
                        <a:rPr lang="en-US" sz="1899">
                          <a:solidFill>
                            <a:srgbClr val="FFFFFF"/>
                          </a:solidFill>
                          <a:latin typeface="Open Sans"/>
                          <a:ea typeface="Open Sans"/>
                          <a:cs typeface="Open Sans"/>
                          <a:sym typeface="Open Sans"/>
                        </a:rPr>
                        <a:t>0.98</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3"/>
                  </a:ext>
                </a:extLst>
              </a:tr>
              <a:tr h="1026416">
                <a:tc>
                  <a:txBody>
                    <a:bodyPr/>
                    <a:lstStyle/>
                    <a:p>
                      <a:pPr algn="ctr">
                        <a:lnSpc>
                          <a:spcPts val="2659"/>
                        </a:lnSpc>
                        <a:defRPr/>
                      </a:pPr>
                      <a:r>
                        <a:rPr lang="en-US" sz="1899">
                          <a:solidFill>
                            <a:srgbClr val="FFFFFF"/>
                          </a:solidFill>
                          <a:latin typeface="Open Sans"/>
                          <a:ea typeface="Open Sans"/>
                          <a:cs typeface="Open Sans"/>
                          <a:sym typeface="Open Sans"/>
                        </a:rPr>
                        <a:t>XG BOOST</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659"/>
                        </a:lnSpc>
                        <a:defRPr/>
                      </a:pPr>
                      <a:r>
                        <a:rPr lang="en-US" sz="1899">
                          <a:solidFill>
                            <a:srgbClr val="FFFFFF"/>
                          </a:solidFill>
                          <a:latin typeface="Open Sans"/>
                          <a:ea typeface="Open Sans"/>
                          <a:cs typeface="Open Sans"/>
                          <a:sym typeface="Open Sans"/>
                        </a:rPr>
                        <a:t>0.96</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659"/>
                        </a:lnSpc>
                        <a:defRPr/>
                      </a:pPr>
                      <a:r>
                        <a:rPr lang="en-US" sz="1899">
                          <a:solidFill>
                            <a:srgbClr val="FFFFFF"/>
                          </a:solidFill>
                          <a:latin typeface="Open Sans"/>
                          <a:ea typeface="Open Sans"/>
                          <a:cs typeface="Open Sans"/>
                          <a:sym typeface="Open Sans"/>
                        </a:rPr>
                        <a:t>0.91</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659"/>
                        </a:lnSpc>
                        <a:defRPr/>
                      </a:pPr>
                      <a:r>
                        <a:rPr lang="en-US" sz="1899">
                          <a:solidFill>
                            <a:srgbClr val="FFFFFF"/>
                          </a:solidFill>
                          <a:latin typeface="Open Sans"/>
                          <a:ea typeface="Open Sans"/>
                          <a:cs typeface="Open Sans"/>
                          <a:sym typeface="Open Sans"/>
                        </a:rPr>
                        <a:t>0.99</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5" name="TextBox 5"/>
          <p:cNvSpPr txBox="1"/>
          <p:nvPr/>
        </p:nvSpPr>
        <p:spPr>
          <a:xfrm>
            <a:off x="1482024" y="933450"/>
            <a:ext cx="4336839" cy="887116"/>
          </a:xfrm>
          <a:prstGeom prst="rect">
            <a:avLst/>
          </a:prstGeom>
        </p:spPr>
        <p:txBody>
          <a:bodyPr lIns="0" tIns="0" rIns="0" bIns="0" rtlCol="0" anchor="t">
            <a:spAutoFit/>
          </a:bodyPr>
          <a:lstStyle/>
          <a:p>
            <a:pPr marL="0" lvl="0" indent="0" algn="l">
              <a:lnSpc>
                <a:spcPts val="7279"/>
              </a:lnSpc>
              <a:spcBef>
                <a:spcPct val="0"/>
              </a:spcBef>
            </a:pPr>
            <a:r>
              <a:rPr lang="en-US" sz="5199" b="1" spc="337">
                <a:solidFill>
                  <a:srgbClr val="FFFFFF"/>
                </a:solidFill>
                <a:latin typeface="Canva Sans Bold"/>
                <a:ea typeface="Canva Sans Bold"/>
                <a:cs typeface="Canva Sans Bold"/>
                <a:sym typeface="Canva Sans Bold"/>
              </a:rPr>
              <a:t>Modeling</a:t>
            </a:r>
          </a:p>
        </p:txBody>
      </p:sp>
      <p:sp>
        <p:nvSpPr>
          <p:cNvPr id="6" name="TextBox 6"/>
          <p:cNvSpPr txBox="1"/>
          <p:nvPr/>
        </p:nvSpPr>
        <p:spPr>
          <a:xfrm>
            <a:off x="12195163" y="3707388"/>
            <a:ext cx="5758801" cy="3927096"/>
          </a:xfrm>
          <a:prstGeom prst="rect">
            <a:avLst/>
          </a:prstGeom>
        </p:spPr>
        <p:txBody>
          <a:bodyPr lIns="0" tIns="0" rIns="0" bIns="0" rtlCol="0" anchor="t">
            <a:spAutoFit/>
          </a:bodyPr>
          <a:lstStyle/>
          <a:p>
            <a:pPr marL="539746" lvl="1" indent="-269873" algn="l">
              <a:lnSpc>
                <a:spcPts val="3499"/>
              </a:lnSpc>
              <a:buFont typeface="Arial"/>
              <a:buChar char="•"/>
            </a:pPr>
            <a:r>
              <a:rPr lang="en-US" sz="2499" b="1">
                <a:solidFill>
                  <a:srgbClr val="FFFFFF"/>
                </a:solidFill>
                <a:latin typeface="Open Sans Bold"/>
                <a:ea typeface="Open Sans Bold"/>
                <a:cs typeface="Open Sans Bold"/>
                <a:sym typeface="Open Sans Bold"/>
              </a:rPr>
              <a:t>Accuracy</a:t>
            </a:r>
            <a:r>
              <a:rPr lang="en-US" sz="2499">
                <a:solidFill>
                  <a:srgbClr val="FFFFFF"/>
                </a:solidFill>
                <a:latin typeface="Open Sans"/>
                <a:ea typeface="Open Sans"/>
                <a:cs typeface="Open Sans"/>
                <a:sym typeface="Open Sans"/>
              </a:rPr>
              <a:t> - Shows</a:t>
            </a:r>
            <a:r>
              <a:rPr lang="en-US" sz="2499" i="1">
                <a:solidFill>
                  <a:srgbClr val="FFFFFF"/>
                </a:solidFill>
                <a:latin typeface="Open Sans Italics"/>
                <a:ea typeface="Open Sans Italics"/>
                <a:cs typeface="Open Sans Italics"/>
                <a:sym typeface="Open Sans Italics"/>
              </a:rPr>
              <a:t> how often the model is correct overall. </a:t>
            </a:r>
            <a:r>
              <a:rPr lang="en-US" sz="2499">
                <a:solidFill>
                  <a:srgbClr val="FFFFFF"/>
                </a:solidFill>
                <a:latin typeface="Open Sans"/>
                <a:ea typeface="Open Sans"/>
                <a:cs typeface="Open Sans"/>
                <a:sym typeface="Open Sans"/>
              </a:rPr>
              <a:t> </a:t>
            </a:r>
          </a:p>
          <a:p>
            <a:pPr algn="l">
              <a:lnSpc>
                <a:spcPts val="3499"/>
              </a:lnSpc>
            </a:pPr>
            <a:endParaRPr lang="en-US" sz="2499">
              <a:solidFill>
                <a:srgbClr val="FFFFFF"/>
              </a:solidFill>
              <a:latin typeface="Open Sans"/>
              <a:ea typeface="Open Sans"/>
              <a:cs typeface="Open Sans"/>
              <a:sym typeface="Open Sans"/>
            </a:endParaRPr>
          </a:p>
          <a:p>
            <a:pPr marL="539746" lvl="1" indent="-269873" algn="l">
              <a:lnSpc>
                <a:spcPts val="3499"/>
              </a:lnSpc>
              <a:buFont typeface="Arial"/>
              <a:buChar char="•"/>
            </a:pPr>
            <a:r>
              <a:rPr lang="en-US" sz="2499" b="1">
                <a:solidFill>
                  <a:srgbClr val="FFFFFF"/>
                </a:solidFill>
                <a:latin typeface="Open Sans Bold"/>
                <a:ea typeface="Open Sans Bold"/>
                <a:cs typeface="Open Sans Bold"/>
                <a:sym typeface="Open Sans Bold"/>
              </a:rPr>
              <a:t>F1-Score</a:t>
            </a:r>
            <a:r>
              <a:rPr lang="en-US" sz="2499">
                <a:solidFill>
                  <a:srgbClr val="FFFFFF"/>
                </a:solidFill>
                <a:latin typeface="Open Sans"/>
                <a:ea typeface="Open Sans"/>
                <a:cs typeface="Open Sans"/>
                <a:sym typeface="Open Sans"/>
              </a:rPr>
              <a:t> - Shows</a:t>
            </a:r>
            <a:r>
              <a:rPr lang="en-US" sz="2499" i="1">
                <a:solidFill>
                  <a:srgbClr val="FFFFFF"/>
                </a:solidFill>
                <a:latin typeface="Open Sans Italics"/>
                <a:ea typeface="Open Sans Italics"/>
                <a:cs typeface="Open Sans Italics"/>
                <a:sym typeface="Open Sans Italics"/>
              </a:rPr>
              <a:t> how well the model balances being right when it says something is true and not missing important cases.</a:t>
            </a:r>
          </a:p>
          <a:p>
            <a:pPr algn="l">
              <a:lnSpc>
                <a:spcPts val="3499"/>
              </a:lnSpc>
            </a:pPr>
            <a:endParaRPr lang="en-US" sz="2499" i="1">
              <a:solidFill>
                <a:srgbClr val="FFFFFF"/>
              </a:solidFill>
              <a:latin typeface="Open Sans Italics"/>
              <a:ea typeface="Open Sans Italics"/>
              <a:cs typeface="Open Sans Italics"/>
              <a:sym typeface="Open Sans Italics"/>
            </a:endParaRPr>
          </a:p>
          <a:p>
            <a:pPr marL="539746" lvl="1" indent="-269873" algn="l">
              <a:lnSpc>
                <a:spcPts val="3499"/>
              </a:lnSpc>
              <a:buFont typeface="Arial"/>
              <a:buChar char="•"/>
            </a:pPr>
            <a:r>
              <a:rPr lang="en-US" sz="2499" b="1">
                <a:solidFill>
                  <a:srgbClr val="FFFFFF"/>
                </a:solidFill>
                <a:latin typeface="Open Sans Bold"/>
                <a:ea typeface="Open Sans Bold"/>
                <a:cs typeface="Open Sans Bold"/>
                <a:sym typeface="Open Sans Bold"/>
              </a:rPr>
              <a:t>AUC</a:t>
            </a:r>
            <a:r>
              <a:rPr lang="en-US" sz="2499">
                <a:solidFill>
                  <a:srgbClr val="FFFFFF"/>
                </a:solidFill>
                <a:latin typeface="Open Sans"/>
                <a:ea typeface="Open Sans"/>
                <a:cs typeface="Open Sans"/>
                <a:sym typeface="Open Sans"/>
              </a:rPr>
              <a:t> - </a:t>
            </a:r>
            <a:r>
              <a:rPr lang="en-US" sz="2499" i="1">
                <a:solidFill>
                  <a:srgbClr val="FFFFFF"/>
                </a:solidFill>
                <a:latin typeface="Open Sans Italics"/>
                <a:ea typeface="Open Sans Italics"/>
                <a:cs typeface="Open Sans Italics"/>
                <a:sym typeface="Open Sans Italics"/>
              </a:rPr>
              <a:t>Area Under The Curve</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22211E"/>
        </a:solidFill>
        <a:effectLst/>
      </p:bgPr>
    </p:bg>
    <p:spTree>
      <p:nvGrpSpPr>
        <p:cNvPr id="1" name=""/>
        <p:cNvGrpSpPr/>
        <p:nvPr/>
      </p:nvGrpSpPr>
      <p:grpSpPr>
        <a:xfrm>
          <a:off x="0" y="0"/>
          <a:ext cx="0" cy="0"/>
          <a:chOff x="0" y="0"/>
          <a:chExt cx="0" cy="0"/>
        </a:xfrm>
      </p:grpSpPr>
      <p:sp>
        <p:nvSpPr>
          <p:cNvPr id="2" name="Freeform 2"/>
          <p:cNvSpPr/>
          <p:nvPr/>
        </p:nvSpPr>
        <p:spPr>
          <a:xfrm rot="5288367">
            <a:off x="-5349339" y="175344"/>
            <a:ext cx="13553399" cy="7081651"/>
          </a:xfrm>
          <a:custGeom>
            <a:avLst/>
            <a:gdLst/>
            <a:ahLst/>
            <a:cxnLst/>
            <a:rect l="l" t="t" r="r" b="b"/>
            <a:pathLst>
              <a:path w="13553399" h="7081651">
                <a:moveTo>
                  <a:pt x="0" y="0"/>
                </a:moveTo>
                <a:lnTo>
                  <a:pt x="13553399" y="0"/>
                </a:lnTo>
                <a:lnTo>
                  <a:pt x="13553399" y="7081652"/>
                </a:lnTo>
                <a:lnTo>
                  <a:pt x="0" y="7081652"/>
                </a:lnTo>
                <a:lnTo>
                  <a:pt x="0" y="0"/>
                </a:lnTo>
                <a:close/>
              </a:path>
            </a:pathLst>
          </a:custGeom>
          <a:blipFill>
            <a:blip r:embed="rId2">
              <a:alphaModFix amt="18000"/>
              <a:extLst>
                <a:ext uri="{96DAC541-7B7A-43D3-8B79-37D633B846F1}">
                  <asvg:svgBlip xmlns:asvg="http://schemas.microsoft.com/office/drawing/2016/SVG/main" r:embed="rId3"/>
                </a:ext>
              </a:extLst>
            </a:blip>
            <a:stretch>
              <a:fillRect/>
            </a:stretch>
          </a:blipFill>
          <a:ln cap="sq">
            <a:noFill/>
            <a:prstDash val="solid"/>
            <a:miter/>
          </a:ln>
        </p:spPr>
      </p:sp>
      <p:grpSp>
        <p:nvGrpSpPr>
          <p:cNvPr id="3" name="Group 3"/>
          <p:cNvGrpSpPr/>
          <p:nvPr/>
        </p:nvGrpSpPr>
        <p:grpSpPr>
          <a:xfrm>
            <a:off x="1028700" y="2321227"/>
            <a:ext cx="10114311" cy="6389236"/>
            <a:chOff x="0" y="0"/>
            <a:chExt cx="1566971" cy="989860"/>
          </a:xfrm>
        </p:grpSpPr>
        <p:sp>
          <p:nvSpPr>
            <p:cNvPr id="4" name="Freeform 4"/>
            <p:cNvSpPr/>
            <p:nvPr/>
          </p:nvSpPr>
          <p:spPr>
            <a:xfrm>
              <a:off x="0" y="0"/>
              <a:ext cx="1566971" cy="989860"/>
            </a:xfrm>
            <a:custGeom>
              <a:avLst/>
              <a:gdLst/>
              <a:ahLst/>
              <a:cxnLst/>
              <a:rect l="l" t="t" r="r" b="b"/>
              <a:pathLst>
                <a:path w="1566971" h="989860">
                  <a:moveTo>
                    <a:pt x="0" y="0"/>
                  </a:moveTo>
                  <a:lnTo>
                    <a:pt x="1566971" y="0"/>
                  </a:lnTo>
                  <a:lnTo>
                    <a:pt x="1566971" y="989860"/>
                  </a:lnTo>
                  <a:lnTo>
                    <a:pt x="0" y="989860"/>
                  </a:lnTo>
                  <a:close/>
                </a:path>
              </a:pathLst>
            </a:custGeom>
            <a:blipFill>
              <a:blip r:embed="rId4"/>
              <a:stretch>
                <a:fillRect t="-3074" b="-3074"/>
              </a:stretch>
            </a:blipFill>
          </p:spPr>
        </p:sp>
      </p:grpSp>
      <p:sp>
        <p:nvSpPr>
          <p:cNvPr id="5" name="Freeform 5"/>
          <p:cNvSpPr/>
          <p:nvPr/>
        </p:nvSpPr>
        <p:spPr>
          <a:xfrm>
            <a:off x="12569450" y="5445029"/>
            <a:ext cx="9379701" cy="9274179"/>
          </a:xfrm>
          <a:custGeom>
            <a:avLst/>
            <a:gdLst/>
            <a:ahLst/>
            <a:cxnLst/>
            <a:rect l="l" t="t" r="r" b="b"/>
            <a:pathLst>
              <a:path w="9379701" h="9274179">
                <a:moveTo>
                  <a:pt x="0" y="0"/>
                </a:moveTo>
                <a:lnTo>
                  <a:pt x="9379700" y="0"/>
                </a:lnTo>
                <a:lnTo>
                  <a:pt x="9379700" y="9274179"/>
                </a:lnTo>
                <a:lnTo>
                  <a:pt x="0" y="9274179"/>
                </a:lnTo>
                <a:lnTo>
                  <a:pt x="0" y="0"/>
                </a:lnTo>
                <a:close/>
              </a:path>
            </a:pathLst>
          </a:custGeom>
          <a:blipFill>
            <a:blip r:embed="rId5">
              <a:alphaModFix amt="16000"/>
              <a:extLst>
                <a:ext uri="{96DAC541-7B7A-43D3-8B79-37D633B846F1}">
                  <asvg:svgBlip xmlns:asvg="http://schemas.microsoft.com/office/drawing/2016/SVG/main" r:embed="rId6"/>
                </a:ext>
              </a:extLst>
            </a:blip>
            <a:stretch>
              <a:fillRect/>
            </a:stretch>
          </a:blipFill>
          <a:ln cap="sq">
            <a:noFill/>
            <a:prstDash val="solid"/>
            <a:miter/>
          </a:ln>
        </p:spPr>
      </p:sp>
      <p:sp>
        <p:nvSpPr>
          <p:cNvPr id="6" name="TextBox 6"/>
          <p:cNvSpPr txBox="1"/>
          <p:nvPr/>
        </p:nvSpPr>
        <p:spPr>
          <a:xfrm>
            <a:off x="407987" y="141584"/>
            <a:ext cx="7158701" cy="887116"/>
          </a:xfrm>
          <a:prstGeom prst="rect">
            <a:avLst/>
          </a:prstGeom>
        </p:spPr>
        <p:txBody>
          <a:bodyPr lIns="0" tIns="0" rIns="0" bIns="0" rtlCol="0" anchor="t">
            <a:spAutoFit/>
          </a:bodyPr>
          <a:lstStyle/>
          <a:p>
            <a:pPr marL="0" lvl="0" indent="0" algn="l">
              <a:lnSpc>
                <a:spcPts val="7279"/>
              </a:lnSpc>
              <a:spcBef>
                <a:spcPct val="0"/>
              </a:spcBef>
            </a:pPr>
            <a:r>
              <a:rPr lang="en-US" sz="5199" b="1" spc="337">
                <a:solidFill>
                  <a:srgbClr val="FFFFFF"/>
                </a:solidFill>
                <a:latin typeface="Canva Sans Bold"/>
                <a:ea typeface="Canva Sans Bold"/>
                <a:cs typeface="Canva Sans Bold"/>
                <a:sym typeface="Canva Sans Bold"/>
              </a:rPr>
              <a:t>Model Evaluation</a:t>
            </a:r>
          </a:p>
        </p:txBody>
      </p:sp>
      <p:sp>
        <p:nvSpPr>
          <p:cNvPr id="7" name="TextBox 7"/>
          <p:cNvSpPr txBox="1"/>
          <p:nvPr/>
        </p:nvSpPr>
        <p:spPr>
          <a:xfrm>
            <a:off x="11143011" y="2264077"/>
            <a:ext cx="6732941" cy="3714310"/>
          </a:xfrm>
          <a:prstGeom prst="rect">
            <a:avLst/>
          </a:prstGeom>
        </p:spPr>
        <p:txBody>
          <a:bodyPr lIns="0" tIns="0" rIns="0" bIns="0" rtlCol="0" anchor="t">
            <a:spAutoFit/>
          </a:bodyPr>
          <a:lstStyle/>
          <a:p>
            <a:pPr marL="648934" lvl="1" indent="-324467" algn="just">
              <a:lnSpc>
                <a:spcPts val="4208"/>
              </a:lnSpc>
              <a:buFont typeface="Arial"/>
              <a:buChar char="•"/>
            </a:pPr>
            <a:r>
              <a:rPr lang="en-US" sz="3005" spc="-165">
                <a:solidFill>
                  <a:srgbClr val="F2F4F5"/>
                </a:solidFill>
                <a:latin typeface="Canva Sans"/>
                <a:ea typeface="Canva Sans"/>
                <a:cs typeface="Canva Sans"/>
                <a:sym typeface="Canva Sans"/>
              </a:rPr>
              <a:t>From the diagram, XGBOOST has the highest AUC of 0.99 thus has the best classification performance while the other models have 0.98 showing strong classification power but XGBOOST is the best model.</a:t>
            </a:r>
          </a:p>
          <a:p>
            <a:pPr algn="just">
              <a:lnSpc>
                <a:spcPts val="4208"/>
              </a:lnSpc>
            </a:pPr>
            <a:endParaRPr lang="en-US" sz="3005" spc="-165">
              <a:solidFill>
                <a:srgbClr val="F2F4F5"/>
              </a:solidFill>
              <a:latin typeface="Canva Sans"/>
              <a:ea typeface="Canva Sans"/>
              <a:cs typeface="Canva Sans"/>
              <a:sym typeface="Canva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22211E"/>
        </a:solidFill>
        <a:effectLst/>
      </p:bgPr>
    </p:bg>
    <p:spTree>
      <p:nvGrpSpPr>
        <p:cNvPr id="1" name=""/>
        <p:cNvGrpSpPr/>
        <p:nvPr/>
      </p:nvGrpSpPr>
      <p:grpSpPr>
        <a:xfrm>
          <a:off x="0" y="0"/>
          <a:ext cx="0" cy="0"/>
          <a:chOff x="0" y="0"/>
          <a:chExt cx="0" cy="0"/>
        </a:xfrm>
      </p:grpSpPr>
      <p:sp>
        <p:nvSpPr>
          <p:cNvPr id="2" name="Freeform 2"/>
          <p:cNvSpPr/>
          <p:nvPr/>
        </p:nvSpPr>
        <p:spPr>
          <a:xfrm rot="-1761975">
            <a:off x="-2807156" y="4366610"/>
            <a:ext cx="11226486" cy="11100188"/>
          </a:xfrm>
          <a:custGeom>
            <a:avLst/>
            <a:gdLst/>
            <a:ahLst/>
            <a:cxnLst/>
            <a:rect l="l" t="t" r="r" b="b"/>
            <a:pathLst>
              <a:path w="11226486" h="11100188">
                <a:moveTo>
                  <a:pt x="0" y="0"/>
                </a:moveTo>
                <a:lnTo>
                  <a:pt x="11226485" y="0"/>
                </a:lnTo>
                <a:lnTo>
                  <a:pt x="11226485" y="11100187"/>
                </a:lnTo>
                <a:lnTo>
                  <a:pt x="0" y="11100187"/>
                </a:lnTo>
                <a:lnTo>
                  <a:pt x="0" y="0"/>
                </a:lnTo>
                <a:close/>
              </a:path>
            </a:pathLst>
          </a:custGeom>
          <a:blipFill>
            <a:blip r:embed="rId2">
              <a:alphaModFix amt="18999"/>
              <a:extLst>
                <a:ext uri="{96DAC541-7B7A-43D3-8B79-37D633B846F1}">
                  <asvg:svgBlip xmlns:asvg="http://schemas.microsoft.com/office/drawing/2016/SVG/main" r:embed="rId3"/>
                </a:ext>
              </a:extLst>
            </a:blip>
            <a:stretch>
              <a:fillRect/>
            </a:stretch>
          </a:blipFill>
          <a:ln cap="sq">
            <a:noFill/>
            <a:prstDash val="solid"/>
            <a:miter/>
          </a:ln>
        </p:spPr>
      </p:sp>
      <p:sp>
        <p:nvSpPr>
          <p:cNvPr id="3" name="Freeform 3"/>
          <p:cNvSpPr/>
          <p:nvPr/>
        </p:nvSpPr>
        <p:spPr>
          <a:xfrm rot="-4713572">
            <a:off x="11825090" y="-4709160"/>
            <a:ext cx="8306698" cy="8213248"/>
          </a:xfrm>
          <a:custGeom>
            <a:avLst/>
            <a:gdLst/>
            <a:ahLst/>
            <a:cxnLst/>
            <a:rect l="l" t="t" r="r" b="b"/>
            <a:pathLst>
              <a:path w="8306698" h="8213248">
                <a:moveTo>
                  <a:pt x="0" y="0"/>
                </a:moveTo>
                <a:lnTo>
                  <a:pt x="8306698" y="0"/>
                </a:lnTo>
                <a:lnTo>
                  <a:pt x="8306698" y="8213248"/>
                </a:lnTo>
                <a:lnTo>
                  <a:pt x="0" y="8213248"/>
                </a:lnTo>
                <a:lnTo>
                  <a:pt x="0" y="0"/>
                </a:lnTo>
                <a:close/>
              </a:path>
            </a:pathLst>
          </a:custGeom>
          <a:blipFill>
            <a:blip r:embed="rId2">
              <a:alphaModFix amt="18999"/>
              <a:extLst>
                <a:ext uri="{96DAC541-7B7A-43D3-8B79-37D633B846F1}">
                  <asvg:svgBlip xmlns:asvg="http://schemas.microsoft.com/office/drawing/2016/SVG/main" r:embed="rId3"/>
                </a:ext>
              </a:extLst>
            </a:blip>
            <a:stretch>
              <a:fillRect/>
            </a:stretch>
          </a:blipFill>
          <a:ln cap="sq">
            <a:noFill/>
            <a:prstDash val="solid"/>
            <a:miter/>
          </a:ln>
        </p:spPr>
      </p:sp>
      <p:sp>
        <p:nvSpPr>
          <p:cNvPr id="4" name="TextBox 4"/>
          <p:cNvSpPr txBox="1"/>
          <p:nvPr/>
        </p:nvSpPr>
        <p:spPr>
          <a:xfrm>
            <a:off x="1028700" y="687509"/>
            <a:ext cx="4710728" cy="887116"/>
          </a:xfrm>
          <a:prstGeom prst="rect">
            <a:avLst/>
          </a:prstGeom>
        </p:spPr>
        <p:txBody>
          <a:bodyPr lIns="0" tIns="0" rIns="0" bIns="0" rtlCol="0" anchor="t">
            <a:spAutoFit/>
          </a:bodyPr>
          <a:lstStyle/>
          <a:p>
            <a:pPr marL="0" lvl="0" indent="0" algn="l">
              <a:lnSpc>
                <a:spcPts val="7279"/>
              </a:lnSpc>
              <a:spcBef>
                <a:spcPct val="0"/>
              </a:spcBef>
            </a:pPr>
            <a:r>
              <a:rPr lang="en-US" sz="5199" b="1" spc="337">
                <a:solidFill>
                  <a:srgbClr val="FFFFFF"/>
                </a:solidFill>
                <a:latin typeface="Canva Sans Bold"/>
                <a:ea typeface="Canva Sans Bold"/>
                <a:cs typeface="Canva Sans Bold"/>
                <a:sym typeface="Canva Sans Bold"/>
              </a:rPr>
              <a:t>Conclusion </a:t>
            </a:r>
          </a:p>
        </p:txBody>
      </p:sp>
      <p:sp>
        <p:nvSpPr>
          <p:cNvPr id="5" name="TextBox 5"/>
          <p:cNvSpPr txBox="1"/>
          <p:nvPr/>
        </p:nvSpPr>
        <p:spPr>
          <a:xfrm>
            <a:off x="4666237" y="6579810"/>
            <a:ext cx="1935716" cy="404486"/>
          </a:xfrm>
          <a:prstGeom prst="rect">
            <a:avLst/>
          </a:prstGeom>
        </p:spPr>
        <p:txBody>
          <a:bodyPr lIns="0" tIns="0" rIns="0" bIns="0" rtlCol="0" anchor="t">
            <a:spAutoFit/>
          </a:bodyPr>
          <a:lstStyle/>
          <a:p>
            <a:pPr marL="0" lvl="0" indent="0" algn="ctr">
              <a:lnSpc>
                <a:spcPts val="3383"/>
              </a:lnSpc>
            </a:pPr>
            <a:r>
              <a:rPr lang="en-US" sz="2285" spc="29">
                <a:solidFill>
                  <a:srgbClr val="191919"/>
                </a:solidFill>
                <a:latin typeface="Canva Sans"/>
                <a:ea typeface="Canva Sans"/>
                <a:cs typeface="Canva Sans"/>
                <a:sym typeface="Canva Sans"/>
              </a:rPr>
              <a:t>Returns</a:t>
            </a:r>
          </a:p>
        </p:txBody>
      </p:sp>
      <p:sp>
        <p:nvSpPr>
          <p:cNvPr id="6" name="Freeform 6"/>
          <p:cNvSpPr/>
          <p:nvPr/>
        </p:nvSpPr>
        <p:spPr>
          <a:xfrm rot="-1761975">
            <a:off x="-2807156" y="4736906"/>
            <a:ext cx="11226486" cy="11100188"/>
          </a:xfrm>
          <a:custGeom>
            <a:avLst/>
            <a:gdLst/>
            <a:ahLst/>
            <a:cxnLst/>
            <a:rect l="l" t="t" r="r" b="b"/>
            <a:pathLst>
              <a:path w="11226486" h="11100188">
                <a:moveTo>
                  <a:pt x="0" y="0"/>
                </a:moveTo>
                <a:lnTo>
                  <a:pt x="11226485" y="0"/>
                </a:lnTo>
                <a:lnTo>
                  <a:pt x="11226485" y="11100188"/>
                </a:lnTo>
                <a:lnTo>
                  <a:pt x="0" y="11100188"/>
                </a:lnTo>
                <a:lnTo>
                  <a:pt x="0" y="0"/>
                </a:lnTo>
                <a:close/>
              </a:path>
            </a:pathLst>
          </a:custGeom>
          <a:blipFill>
            <a:blip r:embed="rId2">
              <a:alphaModFix amt="18999"/>
              <a:extLst>
                <a:ext uri="{96DAC541-7B7A-43D3-8B79-37D633B846F1}">
                  <asvg:svgBlip xmlns:asvg="http://schemas.microsoft.com/office/drawing/2016/SVG/main" r:embed="rId3"/>
                </a:ext>
              </a:extLst>
            </a:blip>
            <a:stretch>
              <a:fillRect/>
            </a:stretch>
          </a:blipFill>
          <a:ln cap="sq">
            <a:noFill/>
            <a:prstDash val="solid"/>
            <a:miter/>
          </a:ln>
        </p:spPr>
      </p:sp>
      <p:sp>
        <p:nvSpPr>
          <p:cNvPr id="7" name="TextBox 7"/>
          <p:cNvSpPr txBox="1"/>
          <p:nvPr/>
        </p:nvSpPr>
        <p:spPr>
          <a:xfrm>
            <a:off x="1382784" y="4206638"/>
            <a:ext cx="15522432" cy="1495099"/>
          </a:xfrm>
          <a:prstGeom prst="rect">
            <a:avLst/>
          </a:prstGeom>
        </p:spPr>
        <p:txBody>
          <a:bodyPr lIns="0" tIns="0" rIns="0" bIns="0" rtlCol="0" anchor="t">
            <a:spAutoFit/>
          </a:bodyPr>
          <a:lstStyle/>
          <a:p>
            <a:pPr algn="ctr">
              <a:lnSpc>
                <a:spcPts val="3975"/>
              </a:lnSpc>
              <a:spcBef>
                <a:spcPct val="0"/>
              </a:spcBef>
            </a:pPr>
            <a:r>
              <a:rPr lang="en-US" sz="2685" spc="34">
                <a:solidFill>
                  <a:srgbClr val="FFFFFF"/>
                </a:solidFill>
                <a:latin typeface="Canva Sans"/>
                <a:ea typeface="Canva Sans"/>
                <a:cs typeface="Canva Sans"/>
                <a:sym typeface="Canva Sans"/>
              </a:rPr>
              <a:t>We picked XGBOOST because it was the best performing model for its excellent classification power as it provides the most accurate trade-off between sensitivity (recall) and specificity.</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22211E"/>
        </a:solidFill>
        <a:effectLst/>
      </p:bgPr>
    </p:bg>
    <p:spTree>
      <p:nvGrpSpPr>
        <p:cNvPr id="1" name=""/>
        <p:cNvGrpSpPr/>
        <p:nvPr/>
      </p:nvGrpSpPr>
      <p:grpSpPr>
        <a:xfrm>
          <a:off x="0" y="0"/>
          <a:ext cx="0" cy="0"/>
          <a:chOff x="0" y="0"/>
          <a:chExt cx="0" cy="0"/>
        </a:xfrm>
      </p:grpSpPr>
      <p:sp>
        <p:nvSpPr>
          <p:cNvPr id="2" name="Freeform 2"/>
          <p:cNvSpPr/>
          <p:nvPr/>
        </p:nvSpPr>
        <p:spPr>
          <a:xfrm rot="-1761975">
            <a:off x="-2807156" y="4366610"/>
            <a:ext cx="11226486" cy="11100188"/>
          </a:xfrm>
          <a:custGeom>
            <a:avLst/>
            <a:gdLst/>
            <a:ahLst/>
            <a:cxnLst/>
            <a:rect l="l" t="t" r="r" b="b"/>
            <a:pathLst>
              <a:path w="11226486" h="11100188">
                <a:moveTo>
                  <a:pt x="0" y="0"/>
                </a:moveTo>
                <a:lnTo>
                  <a:pt x="11226485" y="0"/>
                </a:lnTo>
                <a:lnTo>
                  <a:pt x="11226485" y="11100187"/>
                </a:lnTo>
                <a:lnTo>
                  <a:pt x="0" y="11100187"/>
                </a:lnTo>
                <a:lnTo>
                  <a:pt x="0" y="0"/>
                </a:lnTo>
                <a:close/>
              </a:path>
            </a:pathLst>
          </a:custGeom>
          <a:blipFill>
            <a:blip r:embed="rId2">
              <a:alphaModFix amt="18999"/>
              <a:extLst>
                <a:ext uri="{96DAC541-7B7A-43D3-8B79-37D633B846F1}">
                  <asvg:svgBlip xmlns:asvg="http://schemas.microsoft.com/office/drawing/2016/SVG/main" r:embed="rId3"/>
                </a:ext>
              </a:extLst>
            </a:blip>
            <a:stretch>
              <a:fillRect/>
            </a:stretch>
          </a:blipFill>
          <a:ln cap="sq">
            <a:noFill/>
            <a:prstDash val="solid"/>
            <a:miter/>
          </a:ln>
        </p:spPr>
      </p:sp>
      <p:sp>
        <p:nvSpPr>
          <p:cNvPr id="3" name="Freeform 3"/>
          <p:cNvSpPr/>
          <p:nvPr/>
        </p:nvSpPr>
        <p:spPr>
          <a:xfrm rot="-4713572">
            <a:off x="11825090" y="-4709160"/>
            <a:ext cx="8306698" cy="8213248"/>
          </a:xfrm>
          <a:custGeom>
            <a:avLst/>
            <a:gdLst/>
            <a:ahLst/>
            <a:cxnLst/>
            <a:rect l="l" t="t" r="r" b="b"/>
            <a:pathLst>
              <a:path w="8306698" h="8213248">
                <a:moveTo>
                  <a:pt x="0" y="0"/>
                </a:moveTo>
                <a:lnTo>
                  <a:pt x="8306698" y="0"/>
                </a:lnTo>
                <a:lnTo>
                  <a:pt x="8306698" y="8213248"/>
                </a:lnTo>
                <a:lnTo>
                  <a:pt x="0" y="8213248"/>
                </a:lnTo>
                <a:lnTo>
                  <a:pt x="0" y="0"/>
                </a:lnTo>
                <a:close/>
              </a:path>
            </a:pathLst>
          </a:custGeom>
          <a:blipFill>
            <a:blip r:embed="rId2">
              <a:alphaModFix amt="18999"/>
              <a:extLst>
                <a:ext uri="{96DAC541-7B7A-43D3-8B79-37D633B846F1}">
                  <asvg:svgBlip xmlns:asvg="http://schemas.microsoft.com/office/drawing/2016/SVG/main" r:embed="rId3"/>
                </a:ext>
              </a:extLst>
            </a:blip>
            <a:stretch>
              <a:fillRect/>
            </a:stretch>
          </a:blipFill>
          <a:ln cap="sq">
            <a:noFill/>
            <a:prstDash val="solid"/>
            <a:miter/>
          </a:ln>
        </p:spPr>
      </p:sp>
      <p:sp>
        <p:nvSpPr>
          <p:cNvPr id="4" name="TextBox 4"/>
          <p:cNvSpPr txBox="1"/>
          <p:nvPr/>
        </p:nvSpPr>
        <p:spPr>
          <a:xfrm>
            <a:off x="1028700" y="933450"/>
            <a:ext cx="7646155" cy="887116"/>
          </a:xfrm>
          <a:prstGeom prst="rect">
            <a:avLst/>
          </a:prstGeom>
        </p:spPr>
        <p:txBody>
          <a:bodyPr lIns="0" tIns="0" rIns="0" bIns="0" rtlCol="0" anchor="t">
            <a:spAutoFit/>
          </a:bodyPr>
          <a:lstStyle/>
          <a:p>
            <a:pPr marL="0" lvl="0" indent="0" algn="l">
              <a:lnSpc>
                <a:spcPts val="7279"/>
              </a:lnSpc>
              <a:spcBef>
                <a:spcPct val="0"/>
              </a:spcBef>
            </a:pPr>
            <a:r>
              <a:rPr lang="en-US" sz="5199" b="1" spc="337">
                <a:solidFill>
                  <a:srgbClr val="FFFFFF"/>
                </a:solidFill>
                <a:latin typeface="Canva Sans Bold"/>
                <a:ea typeface="Canva Sans Bold"/>
                <a:cs typeface="Canva Sans Bold"/>
                <a:sym typeface="Canva Sans Bold"/>
              </a:rPr>
              <a:t>Recommendations</a:t>
            </a:r>
          </a:p>
        </p:txBody>
      </p:sp>
      <p:sp>
        <p:nvSpPr>
          <p:cNvPr id="5" name="TextBox 5"/>
          <p:cNvSpPr txBox="1"/>
          <p:nvPr/>
        </p:nvSpPr>
        <p:spPr>
          <a:xfrm>
            <a:off x="4666237" y="6579810"/>
            <a:ext cx="1935716" cy="404486"/>
          </a:xfrm>
          <a:prstGeom prst="rect">
            <a:avLst/>
          </a:prstGeom>
        </p:spPr>
        <p:txBody>
          <a:bodyPr lIns="0" tIns="0" rIns="0" bIns="0" rtlCol="0" anchor="t">
            <a:spAutoFit/>
          </a:bodyPr>
          <a:lstStyle/>
          <a:p>
            <a:pPr marL="0" lvl="0" indent="0" algn="ctr">
              <a:lnSpc>
                <a:spcPts val="3383"/>
              </a:lnSpc>
            </a:pPr>
            <a:r>
              <a:rPr lang="en-US" sz="2285" spc="29">
                <a:solidFill>
                  <a:srgbClr val="191919"/>
                </a:solidFill>
                <a:latin typeface="Canva Sans"/>
                <a:ea typeface="Canva Sans"/>
                <a:cs typeface="Canva Sans"/>
                <a:sym typeface="Canva Sans"/>
              </a:rPr>
              <a:t>Returns</a:t>
            </a:r>
          </a:p>
        </p:txBody>
      </p:sp>
      <p:sp>
        <p:nvSpPr>
          <p:cNvPr id="6" name="Freeform 6"/>
          <p:cNvSpPr/>
          <p:nvPr/>
        </p:nvSpPr>
        <p:spPr>
          <a:xfrm rot="-1761975">
            <a:off x="-2807156" y="4736906"/>
            <a:ext cx="11226486" cy="11100188"/>
          </a:xfrm>
          <a:custGeom>
            <a:avLst/>
            <a:gdLst/>
            <a:ahLst/>
            <a:cxnLst/>
            <a:rect l="l" t="t" r="r" b="b"/>
            <a:pathLst>
              <a:path w="11226486" h="11100188">
                <a:moveTo>
                  <a:pt x="0" y="0"/>
                </a:moveTo>
                <a:lnTo>
                  <a:pt x="11226485" y="0"/>
                </a:lnTo>
                <a:lnTo>
                  <a:pt x="11226485" y="11100188"/>
                </a:lnTo>
                <a:lnTo>
                  <a:pt x="0" y="11100188"/>
                </a:lnTo>
                <a:lnTo>
                  <a:pt x="0" y="0"/>
                </a:lnTo>
                <a:close/>
              </a:path>
            </a:pathLst>
          </a:custGeom>
          <a:blipFill>
            <a:blip r:embed="rId2">
              <a:alphaModFix amt="18999"/>
              <a:extLst>
                <a:ext uri="{96DAC541-7B7A-43D3-8B79-37D633B846F1}">
                  <asvg:svgBlip xmlns:asvg="http://schemas.microsoft.com/office/drawing/2016/SVG/main" r:embed="rId3"/>
                </a:ext>
              </a:extLst>
            </a:blip>
            <a:stretch>
              <a:fillRect/>
            </a:stretch>
          </a:blipFill>
          <a:ln cap="sq">
            <a:noFill/>
            <a:prstDash val="solid"/>
            <a:miter/>
          </a:ln>
        </p:spPr>
      </p:sp>
      <p:sp>
        <p:nvSpPr>
          <p:cNvPr id="7" name="TextBox 7"/>
          <p:cNvSpPr txBox="1"/>
          <p:nvPr/>
        </p:nvSpPr>
        <p:spPr>
          <a:xfrm>
            <a:off x="2283196" y="3197986"/>
            <a:ext cx="15583174" cy="6559360"/>
          </a:xfrm>
          <a:prstGeom prst="rect">
            <a:avLst/>
          </a:prstGeom>
        </p:spPr>
        <p:txBody>
          <a:bodyPr lIns="0" tIns="0" rIns="0" bIns="0" rtlCol="0" anchor="t">
            <a:spAutoFit/>
          </a:bodyPr>
          <a:lstStyle/>
          <a:p>
            <a:pPr marL="647694" lvl="1" indent="-323847" algn="l">
              <a:lnSpc>
                <a:spcPts val="6509"/>
              </a:lnSpc>
              <a:buFont typeface="Arial"/>
              <a:buChar char="•"/>
            </a:pPr>
            <a:r>
              <a:rPr lang="en-US" sz="2999" dirty="0">
                <a:solidFill>
                  <a:srgbClr val="FFFFFF"/>
                </a:solidFill>
                <a:latin typeface="Canva Sans"/>
                <a:ea typeface="Canva Sans"/>
                <a:cs typeface="Canva Sans"/>
                <a:sym typeface="Canva Sans"/>
              </a:rPr>
              <a:t>Personalized Product Displays for online stores.</a:t>
            </a:r>
          </a:p>
          <a:p>
            <a:pPr marL="647694" lvl="1" indent="-323847" algn="l">
              <a:lnSpc>
                <a:spcPts val="6509"/>
              </a:lnSpc>
              <a:buFont typeface="Arial"/>
              <a:buChar char="•"/>
            </a:pPr>
            <a:r>
              <a:rPr lang="en-US" sz="2999" dirty="0">
                <a:solidFill>
                  <a:srgbClr val="FFFFFF"/>
                </a:solidFill>
                <a:latin typeface="Canva Sans"/>
                <a:ea typeface="Canva Sans"/>
                <a:cs typeface="Canva Sans"/>
                <a:sym typeface="Canva Sans"/>
              </a:rPr>
              <a:t>DEI(Diversity, Equity, and Inclusion) Transparency for companies.</a:t>
            </a:r>
          </a:p>
          <a:p>
            <a:pPr marL="647694" lvl="1" indent="-323847" algn="l">
              <a:lnSpc>
                <a:spcPts val="6509"/>
              </a:lnSpc>
              <a:buFont typeface="Arial"/>
              <a:buChar char="•"/>
            </a:pPr>
            <a:r>
              <a:rPr lang="en-US" sz="2999" dirty="0">
                <a:solidFill>
                  <a:srgbClr val="FFFFFF"/>
                </a:solidFill>
                <a:latin typeface="Canva Sans"/>
                <a:ea typeface="Canva Sans"/>
                <a:cs typeface="Canva Sans"/>
                <a:sym typeface="Canva Sans"/>
              </a:rPr>
              <a:t>Promotional Targeting for online stores.</a:t>
            </a:r>
          </a:p>
          <a:p>
            <a:pPr marL="647694" lvl="1" indent="-323847" algn="l">
              <a:lnSpc>
                <a:spcPts val="6509"/>
              </a:lnSpc>
              <a:buFont typeface="Arial"/>
              <a:buChar char="•"/>
            </a:pPr>
            <a:r>
              <a:rPr lang="en-US" sz="2999" dirty="0">
                <a:solidFill>
                  <a:srgbClr val="FFFFFF"/>
                </a:solidFill>
                <a:latin typeface="Canva Sans"/>
                <a:ea typeface="Canva Sans"/>
                <a:cs typeface="Canva Sans"/>
                <a:sym typeface="Canva Sans"/>
              </a:rPr>
              <a:t>Generate educational content for customers on the range and pricing of products</a:t>
            </a:r>
          </a:p>
          <a:p>
            <a:pPr marL="647694" lvl="1" indent="-323847" algn="l">
              <a:lnSpc>
                <a:spcPts val="6509"/>
              </a:lnSpc>
              <a:buFont typeface="Arial"/>
              <a:buChar char="•"/>
            </a:pPr>
            <a:r>
              <a:rPr lang="en-US" sz="2999">
                <a:solidFill>
                  <a:srgbClr val="FFFFFF"/>
                </a:solidFill>
                <a:latin typeface="Canva Sans"/>
                <a:ea typeface="Canva Sans"/>
                <a:cs typeface="Canva Sans"/>
                <a:sym typeface="Canva Sans"/>
              </a:rPr>
              <a:t>Product use.</a:t>
            </a:r>
            <a:endParaRPr lang="en-US" sz="2999" dirty="0">
              <a:solidFill>
                <a:srgbClr val="FFFFFF"/>
              </a:solidFill>
              <a:latin typeface="Canva Sans"/>
              <a:ea typeface="Canva Sans"/>
              <a:cs typeface="Canva Sans"/>
              <a:sym typeface="Canva Sans"/>
            </a:endParaRPr>
          </a:p>
          <a:p>
            <a:pPr algn="l">
              <a:lnSpc>
                <a:spcPts val="6509"/>
              </a:lnSpc>
            </a:pPr>
            <a:endParaRPr lang="en-US" sz="2999" dirty="0">
              <a:solidFill>
                <a:srgbClr val="FFFFFF"/>
              </a:solidFill>
              <a:latin typeface="Canva Sans"/>
              <a:ea typeface="Canva Sans"/>
              <a:cs typeface="Canva Sans"/>
              <a:sym typeface="Canva Sans"/>
            </a:endParaRPr>
          </a:p>
          <a:p>
            <a:pPr algn="l">
              <a:lnSpc>
                <a:spcPts val="6509"/>
              </a:lnSpc>
            </a:pPr>
            <a:endParaRPr lang="en-US" sz="2999" dirty="0">
              <a:solidFill>
                <a:srgbClr val="FFFFFF"/>
              </a:solidFill>
              <a:latin typeface="Canva Sans"/>
              <a:ea typeface="Canva Sans"/>
              <a:cs typeface="Canva Sans"/>
              <a:sym typeface="Canva Sans"/>
            </a:endParaRPr>
          </a:p>
        </p:txBody>
      </p:sp>
      <p:sp>
        <p:nvSpPr>
          <p:cNvPr id="8" name="TextBox 8"/>
          <p:cNvSpPr txBox="1"/>
          <p:nvPr/>
        </p:nvSpPr>
        <p:spPr>
          <a:xfrm>
            <a:off x="1288040" y="2547277"/>
            <a:ext cx="3036094" cy="495301"/>
          </a:xfrm>
          <a:prstGeom prst="rect">
            <a:avLst/>
          </a:prstGeom>
        </p:spPr>
        <p:txBody>
          <a:bodyPr lIns="0" tIns="0" rIns="0" bIns="0" rtlCol="0" anchor="t">
            <a:spAutoFit/>
          </a:bodyPr>
          <a:lstStyle/>
          <a:p>
            <a:pPr algn="ctr">
              <a:lnSpc>
                <a:spcPts val="4199"/>
              </a:lnSpc>
              <a:spcBef>
                <a:spcPct val="0"/>
              </a:spcBef>
            </a:pPr>
            <a:r>
              <a:rPr lang="en-US" sz="2999">
                <a:solidFill>
                  <a:srgbClr val="FFFFFF"/>
                </a:solidFill>
                <a:latin typeface="Open Sans"/>
                <a:ea typeface="Open Sans"/>
                <a:cs typeface="Open Sans"/>
                <a:sym typeface="Open Sans"/>
              </a:rPr>
              <a:t>We recommend: </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sp>
        <p:nvSpPr>
          <p:cNvPr id="2" name="Freeform 2"/>
          <p:cNvSpPr/>
          <p:nvPr/>
        </p:nvSpPr>
        <p:spPr>
          <a:xfrm>
            <a:off x="13473310" y="5319574"/>
            <a:ext cx="9212958" cy="9109312"/>
          </a:xfrm>
          <a:custGeom>
            <a:avLst/>
            <a:gdLst/>
            <a:ahLst/>
            <a:cxnLst/>
            <a:rect l="l" t="t" r="r" b="b"/>
            <a:pathLst>
              <a:path w="9212958" h="9109312">
                <a:moveTo>
                  <a:pt x="0" y="0"/>
                </a:moveTo>
                <a:lnTo>
                  <a:pt x="9212958" y="0"/>
                </a:lnTo>
                <a:lnTo>
                  <a:pt x="9212958" y="9109311"/>
                </a:lnTo>
                <a:lnTo>
                  <a:pt x="0" y="9109311"/>
                </a:lnTo>
                <a:lnTo>
                  <a:pt x="0" y="0"/>
                </a:lnTo>
                <a:close/>
              </a:path>
            </a:pathLst>
          </a:custGeom>
          <a:blipFill>
            <a:blip r:embed="rId2">
              <a:alphaModFix amt="14000"/>
              <a:extLst>
                <a:ext uri="{96DAC541-7B7A-43D3-8B79-37D633B846F1}">
                  <asvg:svgBlip xmlns:asvg="http://schemas.microsoft.com/office/drawing/2016/SVG/main" r:embed="rId3"/>
                </a:ext>
              </a:extLst>
            </a:blip>
            <a:stretch>
              <a:fillRect/>
            </a:stretch>
          </a:blipFill>
          <a:ln cap="sq">
            <a:noFill/>
            <a:prstDash val="solid"/>
            <a:miter/>
          </a:ln>
        </p:spPr>
      </p:sp>
      <p:grpSp>
        <p:nvGrpSpPr>
          <p:cNvPr id="3" name="Group 3"/>
          <p:cNvGrpSpPr/>
          <p:nvPr/>
        </p:nvGrpSpPr>
        <p:grpSpPr>
          <a:xfrm>
            <a:off x="436753" y="586827"/>
            <a:ext cx="9960887" cy="9700173"/>
            <a:chOff x="0" y="0"/>
            <a:chExt cx="10727906" cy="10447117"/>
          </a:xfrm>
        </p:grpSpPr>
        <p:sp>
          <p:nvSpPr>
            <p:cNvPr id="4" name="Freeform 4"/>
            <p:cNvSpPr/>
            <p:nvPr/>
          </p:nvSpPr>
          <p:spPr>
            <a:xfrm>
              <a:off x="-1220470" y="-200914"/>
              <a:ext cx="11958410" cy="10716484"/>
            </a:xfrm>
            <a:custGeom>
              <a:avLst/>
              <a:gdLst/>
              <a:ahLst/>
              <a:cxnLst/>
              <a:rect l="l" t="t" r="r" b="b"/>
              <a:pathLst>
                <a:path w="11958410" h="10716484">
                  <a:moveTo>
                    <a:pt x="11937433" y="832094"/>
                  </a:moveTo>
                  <a:cubicBezTo>
                    <a:pt x="11911468" y="860272"/>
                    <a:pt x="11814047" y="1098843"/>
                    <a:pt x="11842801" y="1151911"/>
                  </a:cubicBezTo>
                  <a:cubicBezTo>
                    <a:pt x="11873916" y="1141814"/>
                    <a:pt x="11723707" y="1290687"/>
                    <a:pt x="11801171" y="1471493"/>
                  </a:cubicBezTo>
                  <a:cubicBezTo>
                    <a:pt x="11779070" y="1504602"/>
                    <a:pt x="11921553" y="1538181"/>
                    <a:pt x="11909751" y="1608155"/>
                  </a:cubicBezTo>
                  <a:cubicBezTo>
                    <a:pt x="11888937" y="1643612"/>
                    <a:pt x="11813403" y="1632106"/>
                    <a:pt x="11873916" y="1680243"/>
                  </a:cubicBezTo>
                  <a:cubicBezTo>
                    <a:pt x="11886576" y="1836395"/>
                    <a:pt x="11957901" y="1895333"/>
                    <a:pt x="11709544" y="2327861"/>
                  </a:cubicBezTo>
                  <a:cubicBezTo>
                    <a:pt x="11659332" y="2320581"/>
                    <a:pt x="11522642" y="2796315"/>
                    <a:pt x="11333808" y="3152058"/>
                  </a:cubicBezTo>
                  <a:cubicBezTo>
                    <a:pt x="11361060" y="3219215"/>
                    <a:pt x="11391317" y="3249976"/>
                    <a:pt x="11327585" y="3373253"/>
                  </a:cubicBezTo>
                  <a:cubicBezTo>
                    <a:pt x="11338744" y="3404249"/>
                    <a:pt x="11447109" y="3459665"/>
                    <a:pt x="11390672" y="3541615"/>
                  </a:cubicBezTo>
                  <a:cubicBezTo>
                    <a:pt x="11330804" y="3696358"/>
                    <a:pt x="11333593" y="4056797"/>
                    <a:pt x="11408268" y="4114796"/>
                  </a:cubicBezTo>
                  <a:cubicBezTo>
                    <a:pt x="11451401" y="4098594"/>
                    <a:pt x="11300333" y="4405497"/>
                    <a:pt x="11379514" y="4421933"/>
                  </a:cubicBezTo>
                  <a:cubicBezTo>
                    <a:pt x="11353764" y="4527835"/>
                    <a:pt x="11456335" y="4589356"/>
                    <a:pt x="11235743" y="4813369"/>
                  </a:cubicBezTo>
                  <a:cubicBezTo>
                    <a:pt x="11063432" y="4926079"/>
                    <a:pt x="11270720" y="5016013"/>
                    <a:pt x="11102487" y="5176626"/>
                  </a:cubicBezTo>
                  <a:cubicBezTo>
                    <a:pt x="11170939" y="5239087"/>
                    <a:pt x="11000344" y="5280883"/>
                    <a:pt x="11122873" y="5575341"/>
                  </a:cubicBezTo>
                  <a:cubicBezTo>
                    <a:pt x="11138966" y="5592717"/>
                    <a:pt x="11044335" y="5683120"/>
                    <a:pt x="11015795" y="5760139"/>
                  </a:cubicBezTo>
                  <a:cubicBezTo>
                    <a:pt x="11092616" y="5851952"/>
                    <a:pt x="11007641" y="5845846"/>
                    <a:pt x="10981462" y="6005520"/>
                  </a:cubicBezTo>
                  <a:cubicBezTo>
                    <a:pt x="10841339" y="6125510"/>
                    <a:pt x="10846059" y="6181161"/>
                    <a:pt x="10713232" y="6361733"/>
                  </a:cubicBezTo>
                  <a:cubicBezTo>
                    <a:pt x="10751856" y="6348348"/>
                    <a:pt x="10799065" y="6437813"/>
                    <a:pt x="10685550" y="6647502"/>
                  </a:cubicBezTo>
                  <a:cubicBezTo>
                    <a:pt x="10678040" y="6683898"/>
                    <a:pt x="10524827" y="6719120"/>
                    <a:pt x="10487060" y="6802244"/>
                  </a:cubicBezTo>
                  <a:cubicBezTo>
                    <a:pt x="10436204" y="6839815"/>
                    <a:pt x="10539848" y="6899223"/>
                    <a:pt x="10424616" y="6901101"/>
                  </a:cubicBezTo>
                  <a:cubicBezTo>
                    <a:pt x="10439208" y="6986574"/>
                    <a:pt x="10346078" y="6966144"/>
                    <a:pt x="10322904" y="7003245"/>
                  </a:cubicBezTo>
                  <a:cubicBezTo>
                    <a:pt x="10396077" y="7053026"/>
                    <a:pt x="10341144" y="7042694"/>
                    <a:pt x="10400583" y="7070872"/>
                  </a:cubicBezTo>
                  <a:cubicBezTo>
                    <a:pt x="10396721" y="7204246"/>
                    <a:pt x="10219474" y="7396794"/>
                    <a:pt x="10230203" y="7562573"/>
                  </a:cubicBezTo>
                  <a:cubicBezTo>
                    <a:pt x="10168618" y="7725299"/>
                    <a:pt x="10213251" y="7791751"/>
                    <a:pt x="10124413" y="7969975"/>
                  </a:cubicBezTo>
                  <a:cubicBezTo>
                    <a:pt x="10187286" y="7991109"/>
                    <a:pt x="10142224" y="8016469"/>
                    <a:pt x="10069480" y="8160644"/>
                  </a:cubicBezTo>
                  <a:cubicBezTo>
                    <a:pt x="10146516" y="8208312"/>
                    <a:pt x="10117762" y="8317030"/>
                    <a:pt x="10037078" y="8444300"/>
                  </a:cubicBezTo>
                  <a:cubicBezTo>
                    <a:pt x="10173768" y="8531651"/>
                    <a:pt x="10094801" y="8805209"/>
                    <a:pt x="10019696" y="8914398"/>
                  </a:cubicBezTo>
                  <a:cubicBezTo>
                    <a:pt x="10042014" y="9004801"/>
                    <a:pt x="10005105" y="9100606"/>
                    <a:pt x="9912405" y="9181147"/>
                  </a:cubicBezTo>
                  <a:cubicBezTo>
                    <a:pt x="9847386" y="9367589"/>
                    <a:pt x="9822923" y="9521863"/>
                    <a:pt x="9555551" y="9711357"/>
                  </a:cubicBezTo>
                  <a:cubicBezTo>
                    <a:pt x="9480232" y="9857177"/>
                    <a:pt x="9486670" y="9952041"/>
                    <a:pt x="9338392" y="10146702"/>
                  </a:cubicBezTo>
                  <a:cubicBezTo>
                    <a:pt x="9279382" y="10215503"/>
                    <a:pt x="9208784" y="10138719"/>
                    <a:pt x="9221874" y="10261527"/>
                  </a:cubicBezTo>
                  <a:cubicBezTo>
                    <a:pt x="9138615" y="10296045"/>
                    <a:pt x="9245907" y="10404529"/>
                    <a:pt x="9053855" y="10496810"/>
                  </a:cubicBezTo>
                  <a:cubicBezTo>
                    <a:pt x="9085613" y="10608112"/>
                    <a:pt x="9172090" y="10656032"/>
                    <a:pt x="8815881" y="10625958"/>
                  </a:cubicBezTo>
                  <a:cubicBezTo>
                    <a:pt x="6461681" y="10620793"/>
                    <a:pt x="4165204" y="10641221"/>
                    <a:pt x="1701567" y="10618210"/>
                  </a:cubicBezTo>
                  <a:cubicBezTo>
                    <a:pt x="1561658" y="10604121"/>
                    <a:pt x="1222616" y="10716484"/>
                    <a:pt x="1296647" y="10428245"/>
                  </a:cubicBezTo>
                  <a:cubicBezTo>
                    <a:pt x="1315101" y="7386932"/>
                    <a:pt x="1267035" y="4267661"/>
                    <a:pt x="1275833" y="1235505"/>
                  </a:cubicBezTo>
                  <a:cubicBezTo>
                    <a:pt x="1538054" y="0"/>
                    <a:pt x="0" y="290143"/>
                    <a:pt x="9892019" y="218995"/>
                  </a:cubicBezTo>
                  <a:cubicBezTo>
                    <a:pt x="10495000" y="234023"/>
                    <a:pt x="11365567" y="185928"/>
                    <a:pt x="11906747" y="238954"/>
                  </a:cubicBezTo>
                  <a:cubicBezTo>
                    <a:pt x="11958410" y="263140"/>
                    <a:pt x="11948504" y="780905"/>
                    <a:pt x="11937433" y="832094"/>
                  </a:cubicBezTo>
                  <a:close/>
                </a:path>
              </a:pathLst>
            </a:custGeom>
            <a:blipFill>
              <a:blip r:embed="rId4"/>
              <a:stretch>
                <a:fillRect l="10670" t="-39770" b="-41776"/>
              </a:stretch>
            </a:blipFill>
          </p:spPr>
        </p:sp>
      </p:grpSp>
      <p:sp>
        <p:nvSpPr>
          <p:cNvPr id="5" name="TextBox 5"/>
          <p:cNvSpPr txBox="1"/>
          <p:nvPr/>
        </p:nvSpPr>
        <p:spPr>
          <a:xfrm>
            <a:off x="14127082" y="8530034"/>
            <a:ext cx="2025971" cy="281867"/>
          </a:xfrm>
          <a:prstGeom prst="rect">
            <a:avLst/>
          </a:prstGeom>
        </p:spPr>
        <p:txBody>
          <a:bodyPr lIns="0" tIns="0" rIns="0" bIns="0" rtlCol="0" anchor="t">
            <a:spAutoFit/>
          </a:bodyPr>
          <a:lstStyle/>
          <a:p>
            <a:pPr algn="ctr">
              <a:lnSpc>
                <a:spcPts val="2314"/>
              </a:lnSpc>
              <a:spcBef>
                <a:spcPct val="0"/>
              </a:spcBef>
            </a:pPr>
            <a:r>
              <a:rPr lang="en-US" sz="1652" i="1" spc="39">
                <a:solidFill>
                  <a:srgbClr val="FFFFFF"/>
                </a:solidFill>
                <a:latin typeface="Glacial Indifference Italics"/>
                <a:ea typeface="Glacial Indifference Italics"/>
                <a:cs typeface="Glacial Indifference Italics"/>
                <a:sym typeface="Glacial Indifference Italics"/>
              </a:rPr>
              <a:t>Gerente General</a:t>
            </a:r>
          </a:p>
        </p:txBody>
      </p:sp>
      <p:sp>
        <p:nvSpPr>
          <p:cNvPr id="6" name="TextBox 6"/>
          <p:cNvSpPr txBox="1"/>
          <p:nvPr/>
        </p:nvSpPr>
        <p:spPr>
          <a:xfrm>
            <a:off x="12852954" y="2986379"/>
            <a:ext cx="6136317" cy="887116"/>
          </a:xfrm>
          <a:prstGeom prst="rect">
            <a:avLst/>
          </a:prstGeom>
        </p:spPr>
        <p:txBody>
          <a:bodyPr lIns="0" tIns="0" rIns="0" bIns="0" rtlCol="0" anchor="t">
            <a:spAutoFit/>
          </a:bodyPr>
          <a:lstStyle/>
          <a:p>
            <a:pPr marL="0" lvl="0" indent="0" algn="just">
              <a:lnSpc>
                <a:spcPts val="7279"/>
              </a:lnSpc>
              <a:spcBef>
                <a:spcPct val="0"/>
              </a:spcBef>
            </a:pPr>
            <a:r>
              <a:rPr lang="en-US" sz="5199" b="1" spc="337">
                <a:solidFill>
                  <a:srgbClr val="1A1A1A"/>
                </a:solidFill>
                <a:latin typeface="Canva Sans Bold"/>
                <a:ea typeface="Canva Sans Bold"/>
                <a:cs typeface="Canva Sans Bold"/>
                <a:sym typeface="Canva Sans Bold"/>
              </a:rPr>
              <a:t>Thank You</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22211E"/>
        </a:solidFill>
        <a:effectLst/>
      </p:bgPr>
    </p:bg>
    <p:spTree>
      <p:nvGrpSpPr>
        <p:cNvPr id="1" name=""/>
        <p:cNvGrpSpPr/>
        <p:nvPr/>
      </p:nvGrpSpPr>
      <p:grpSpPr>
        <a:xfrm>
          <a:off x="0" y="0"/>
          <a:ext cx="0" cy="0"/>
          <a:chOff x="0" y="0"/>
          <a:chExt cx="0" cy="0"/>
        </a:xfrm>
      </p:grpSpPr>
      <p:sp>
        <p:nvSpPr>
          <p:cNvPr id="2" name="TextBox 2"/>
          <p:cNvSpPr txBox="1"/>
          <p:nvPr/>
        </p:nvSpPr>
        <p:spPr>
          <a:xfrm>
            <a:off x="1923137" y="1943102"/>
            <a:ext cx="6349525" cy="887116"/>
          </a:xfrm>
          <a:prstGeom prst="rect">
            <a:avLst/>
          </a:prstGeom>
        </p:spPr>
        <p:txBody>
          <a:bodyPr lIns="0" tIns="0" rIns="0" bIns="0" rtlCol="0" anchor="t">
            <a:spAutoFit/>
          </a:bodyPr>
          <a:lstStyle/>
          <a:p>
            <a:pPr marL="0" lvl="0" indent="0" algn="l">
              <a:lnSpc>
                <a:spcPts val="7279"/>
              </a:lnSpc>
              <a:spcBef>
                <a:spcPct val="0"/>
              </a:spcBef>
            </a:pPr>
            <a:r>
              <a:rPr lang="en-US" sz="5199" b="1" spc="337">
                <a:solidFill>
                  <a:srgbClr val="FFFFFF"/>
                </a:solidFill>
                <a:latin typeface="Canva Sans Bold"/>
                <a:ea typeface="Canva Sans Bold"/>
                <a:cs typeface="Canva Sans Bold"/>
                <a:sym typeface="Canva Sans Bold"/>
              </a:rPr>
              <a:t>Members</a:t>
            </a:r>
          </a:p>
        </p:txBody>
      </p:sp>
      <p:sp>
        <p:nvSpPr>
          <p:cNvPr id="3" name="Freeform 3"/>
          <p:cNvSpPr/>
          <p:nvPr/>
        </p:nvSpPr>
        <p:spPr>
          <a:xfrm>
            <a:off x="7850751" y="-2824344"/>
            <a:ext cx="7793769" cy="7706089"/>
          </a:xfrm>
          <a:custGeom>
            <a:avLst/>
            <a:gdLst/>
            <a:ahLst/>
            <a:cxnLst/>
            <a:rect l="l" t="t" r="r" b="b"/>
            <a:pathLst>
              <a:path w="7793769" h="7706089">
                <a:moveTo>
                  <a:pt x="0" y="0"/>
                </a:moveTo>
                <a:lnTo>
                  <a:pt x="7793769" y="0"/>
                </a:lnTo>
                <a:lnTo>
                  <a:pt x="7793769" y="7706088"/>
                </a:lnTo>
                <a:lnTo>
                  <a:pt x="0" y="7706088"/>
                </a:lnTo>
                <a:lnTo>
                  <a:pt x="0" y="0"/>
                </a:lnTo>
                <a:close/>
              </a:path>
            </a:pathLst>
          </a:custGeom>
          <a:blipFill>
            <a:blip r:embed="rId2">
              <a:alphaModFix amt="16000"/>
              <a:extLst>
                <a:ext uri="{96DAC541-7B7A-43D3-8B79-37D633B846F1}">
                  <asvg:svgBlip xmlns:asvg="http://schemas.microsoft.com/office/drawing/2016/SVG/main" r:embed="rId3"/>
                </a:ext>
              </a:extLst>
            </a:blip>
            <a:stretch>
              <a:fillRect/>
            </a:stretch>
          </a:blipFill>
          <a:ln cap="sq">
            <a:noFill/>
            <a:prstDash val="solid"/>
            <a:miter/>
          </a:ln>
        </p:spPr>
      </p:sp>
      <p:grpSp>
        <p:nvGrpSpPr>
          <p:cNvPr id="4" name="Group 4"/>
          <p:cNvGrpSpPr/>
          <p:nvPr/>
        </p:nvGrpSpPr>
        <p:grpSpPr>
          <a:xfrm>
            <a:off x="9689189" y="0"/>
            <a:ext cx="8603573" cy="10287000"/>
            <a:chOff x="0" y="0"/>
            <a:chExt cx="8603361" cy="10286746"/>
          </a:xfrm>
        </p:grpSpPr>
        <p:sp>
          <p:nvSpPr>
            <p:cNvPr id="5" name="Freeform 5"/>
            <p:cNvSpPr/>
            <p:nvPr/>
          </p:nvSpPr>
          <p:spPr>
            <a:xfrm>
              <a:off x="-2794" y="-127"/>
              <a:ext cx="8606155" cy="10286873"/>
            </a:xfrm>
            <a:custGeom>
              <a:avLst/>
              <a:gdLst/>
              <a:ahLst/>
              <a:cxnLst/>
              <a:rect l="l" t="t" r="r" b="b"/>
              <a:pathLst>
                <a:path w="8606155" h="10286873">
                  <a:moveTo>
                    <a:pt x="8606155" y="10251440"/>
                  </a:moveTo>
                  <a:cubicBezTo>
                    <a:pt x="8606155" y="10284587"/>
                    <a:pt x="8595487" y="10286873"/>
                    <a:pt x="8567674" y="10286873"/>
                  </a:cubicBezTo>
                  <a:cubicBezTo>
                    <a:pt x="5713095" y="10286238"/>
                    <a:pt x="2858643" y="10286238"/>
                    <a:pt x="4064" y="10286238"/>
                  </a:cubicBezTo>
                  <a:cubicBezTo>
                    <a:pt x="0" y="10272395"/>
                    <a:pt x="6350" y="10259822"/>
                    <a:pt x="9271" y="10246995"/>
                  </a:cubicBezTo>
                  <a:cubicBezTo>
                    <a:pt x="134747" y="9685401"/>
                    <a:pt x="260350" y="9123934"/>
                    <a:pt x="386207" y="8562467"/>
                  </a:cubicBezTo>
                  <a:cubicBezTo>
                    <a:pt x="565658" y="7761986"/>
                    <a:pt x="745490" y="6961632"/>
                    <a:pt x="924814" y="6161151"/>
                  </a:cubicBezTo>
                  <a:cubicBezTo>
                    <a:pt x="1146302" y="5172583"/>
                    <a:pt x="1367282" y="4184015"/>
                    <a:pt x="1588643" y="3195574"/>
                  </a:cubicBezTo>
                  <a:cubicBezTo>
                    <a:pt x="1813560" y="2191385"/>
                    <a:pt x="2038604" y="1187323"/>
                    <a:pt x="2264156" y="183261"/>
                  </a:cubicBezTo>
                  <a:cubicBezTo>
                    <a:pt x="2277872" y="122174"/>
                    <a:pt x="2286635" y="59690"/>
                    <a:pt x="2308860" y="635"/>
                  </a:cubicBezTo>
                  <a:cubicBezTo>
                    <a:pt x="4395216" y="635"/>
                    <a:pt x="6481572" y="635"/>
                    <a:pt x="8567928" y="0"/>
                  </a:cubicBezTo>
                  <a:cubicBezTo>
                    <a:pt x="8596249" y="0"/>
                    <a:pt x="8605901" y="3429"/>
                    <a:pt x="8605901" y="35814"/>
                  </a:cubicBezTo>
                  <a:cubicBezTo>
                    <a:pt x="8605139" y="3441065"/>
                    <a:pt x="8605139" y="6846316"/>
                    <a:pt x="8606155" y="10251440"/>
                  </a:cubicBezTo>
                  <a:close/>
                </a:path>
              </a:pathLst>
            </a:custGeom>
            <a:blipFill>
              <a:blip r:embed="rId4"/>
              <a:stretch>
                <a:fillRect t="-25906" b="-25906"/>
              </a:stretch>
            </a:blipFill>
          </p:spPr>
        </p:sp>
      </p:grpSp>
      <p:sp>
        <p:nvSpPr>
          <p:cNvPr id="6" name="TextBox 6"/>
          <p:cNvSpPr txBox="1"/>
          <p:nvPr/>
        </p:nvSpPr>
        <p:spPr>
          <a:xfrm>
            <a:off x="2156222" y="4239248"/>
            <a:ext cx="4619726" cy="2741689"/>
          </a:xfrm>
          <a:prstGeom prst="rect">
            <a:avLst/>
          </a:prstGeom>
        </p:spPr>
        <p:txBody>
          <a:bodyPr lIns="0" tIns="0" rIns="0" bIns="0" rtlCol="0" anchor="t">
            <a:spAutoFit/>
          </a:bodyPr>
          <a:lstStyle/>
          <a:p>
            <a:pPr algn="just">
              <a:lnSpc>
                <a:spcPts val="4419"/>
              </a:lnSpc>
            </a:pPr>
            <a:r>
              <a:rPr lang="en-US" sz="2985" spc="38">
                <a:solidFill>
                  <a:srgbClr val="FFFFFF"/>
                </a:solidFill>
                <a:latin typeface="Canva Sans"/>
                <a:ea typeface="Canva Sans"/>
                <a:cs typeface="Canva Sans"/>
                <a:sym typeface="Canva Sans"/>
              </a:rPr>
              <a:t>LIONEL AJELITI </a:t>
            </a:r>
          </a:p>
          <a:p>
            <a:pPr algn="just">
              <a:lnSpc>
                <a:spcPts val="4419"/>
              </a:lnSpc>
              <a:spcBef>
                <a:spcPct val="0"/>
              </a:spcBef>
            </a:pPr>
            <a:r>
              <a:rPr lang="en-US" sz="2985" spc="38">
                <a:solidFill>
                  <a:srgbClr val="FFFFFF"/>
                </a:solidFill>
                <a:latin typeface="Canva Sans"/>
                <a:ea typeface="Canva Sans"/>
                <a:cs typeface="Canva Sans"/>
                <a:sym typeface="Canva Sans"/>
              </a:rPr>
              <a:t>STANLEY MACHARIA</a:t>
            </a:r>
          </a:p>
          <a:p>
            <a:pPr algn="just">
              <a:lnSpc>
                <a:spcPts val="4419"/>
              </a:lnSpc>
              <a:spcBef>
                <a:spcPct val="0"/>
              </a:spcBef>
            </a:pPr>
            <a:r>
              <a:rPr lang="en-US" sz="2985" spc="38">
                <a:solidFill>
                  <a:srgbClr val="FFFFFF"/>
                </a:solidFill>
                <a:latin typeface="Canva Sans"/>
                <a:ea typeface="Canva Sans"/>
                <a:cs typeface="Canva Sans"/>
                <a:sym typeface="Canva Sans"/>
              </a:rPr>
              <a:t> TABBY MIRARA</a:t>
            </a:r>
          </a:p>
          <a:p>
            <a:pPr algn="just">
              <a:lnSpc>
                <a:spcPts val="4419"/>
              </a:lnSpc>
              <a:spcBef>
                <a:spcPct val="0"/>
              </a:spcBef>
            </a:pPr>
            <a:r>
              <a:rPr lang="en-US" sz="2985" spc="38">
                <a:solidFill>
                  <a:srgbClr val="FFFFFF"/>
                </a:solidFill>
                <a:latin typeface="Canva Sans"/>
                <a:ea typeface="Canva Sans"/>
                <a:cs typeface="Canva Sans"/>
                <a:sym typeface="Canva Sans"/>
              </a:rPr>
              <a:t> KAVATA MUSYOKA</a:t>
            </a:r>
          </a:p>
          <a:p>
            <a:pPr algn="just">
              <a:lnSpc>
                <a:spcPts val="4419"/>
              </a:lnSpc>
              <a:spcBef>
                <a:spcPct val="0"/>
              </a:spcBef>
            </a:pPr>
            <a:r>
              <a:rPr lang="en-US" sz="2985" spc="38">
                <a:solidFill>
                  <a:srgbClr val="FFFFFF"/>
                </a:solidFill>
                <a:latin typeface="Canva Sans"/>
                <a:ea typeface="Canva Sans"/>
                <a:cs typeface="Canva Sans"/>
                <a:sym typeface="Canva Sans"/>
              </a:rPr>
              <a:t> AMOS KIPKOECH</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10398" b="-110398"/>
            </a:stretch>
          </a:blipFill>
        </p:spPr>
      </p:sp>
      <p:sp>
        <p:nvSpPr>
          <p:cNvPr id="3" name="Freeform 3"/>
          <p:cNvSpPr/>
          <p:nvPr/>
        </p:nvSpPr>
        <p:spPr>
          <a:xfrm>
            <a:off x="14839129" y="-3084423"/>
            <a:ext cx="9212958" cy="9109312"/>
          </a:xfrm>
          <a:custGeom>
            <a:avLst/>
            <a:gdLst/>
            <a:ahLst/>
            <a:cxnLst/>
            <a:rect l="l" t="t" r="r" b="b"/>
            <a:pathLst>
              <a:path w="9212958" h="9109312">
                <a:moveTo>
                  <a:pt x="0" y="0"/>
                </a:moveTo>
                <a:lnTo>
                  <a:pt x="9212958" y="0"/>
                </a:lnTo>
                <a:lnTo>
                  <a:pt x="9212958" y="9109312"/>
                </a:lnTo>
                <a:lnTo>
                  <a:pt x="0" y="9109312"/>
                </a:lnTo>
                <a:lnTo>
                  <a:pt x="0" y="0"/>
                </a:lnTo>
                <a:close/>
              </a:path>
            </a:pathLst>
          </a:custGeom>
          <a:blipFill>
            <a:blip r:embed="rId3">
              <a:alphaModFix amt="20999"/>
              <a:extLst>
                <a:ext uri="{96DAC541-7B7A-43D3-8B79-37D633B846F1}">
                  <asvg:svgBlip xmlns:asvg="http://schemas.microsoft.com/office/drawing/2016/SVG/main" r:embed="rId4"/>
                </a:ext>
              </a:extLst>
            </a:blip>
            <a:stretch>
              <a:fillRect/>
            </a:stretch>
          </a:blipFill>
          <a:ln cap="sq">
            <a:noFill/>
            <a:prstDash val="solid"/>
            <a:miter/>
          </a:ln>
        </p:spPr>
      </p:sp>
      <p:sp>
        <p:nvSpPr>
          <p:cNvPr id="4" name="Freeform 4"/>
          <p:cNvSpPr/>
          <p:nvPr/>
        </p:nvSpPr>
        <p:spPr>
          <a:xfrm>
            <a:off x="1446272" y="815782"/>
            <a:ext cx="15395456" cy="8655436"/>
          </a:xfrm>
          <a:custGeom>
            <a:avLst/>
            <a:gdLst/>
            <a:ahLst/>
            <a:cxnLst/>
            <a:rect l="l" t="t" r="r" b="b"/>
            <a:pathLst>
              <a:path w="15395456" h="8655436">
                <a:moveTo>
                  <a:pt x="0" y="0"/>
                </a:moveTo>
                <a:lnTo>
                  <a:pt x="15395456" y="0"/>
                </a:lnTo>
                <a:lnTo>
                  <a:pt x="15395456" y="8655436"/>
                </a:lnTo>
                <a:lnTo>
                  <a:pt x="0" y="865543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TextBox 5"/>
          <p:cNvSpPr txBox="1"/>
          <p:nvPr/>
        </p:nvSpPr>
        <p:spPr>
          <a:xfrm>
            <a:off x="1667462" y="1374983"/>
            <a:ext cx="8324873" cy="887116"/>
          </a:xfrm>
          <a:prstGeom prst="rect">
            <a:avLst/>
          </a:prstGeom>
        </p:spPr>
        <p:txBody>
          <a:bodyPr lIns="0" tIns="0" rIns="0" bIns="0" rtlCol="0" anchor="t">
            <a:spAutoFit/>
          </a:bodyPr>
          <a:lstStyle/>
          <a:p>
            <a:pPr marL="0" lvl="0" indent="0" algn="l">
              <a:lnSpc>
                <a:spcPts val="7279"/>
              </a:lnSpc>
              <a:spcBef>
                <a:spcPct val="0"/>
              </a:spcBef>
            </a:pPr>
            <a:r>
              <a:rPr lang="en-US" sz="5199" b="1" spc="337">
                <a:solidFill>
                  <a:srgbClr val="FFFFFF"/>
                </a:solidFill>
                <a:latin typeface="Canva Sans Bold"/>
                <a:ea typeface="Canva Sans Bold"/>
                <a:cs typeface="Canva Sans Bold"/>
                <a:sym typeface="Canva Sans Bold"/>
              </a:rPr>
              <a:t>Business Problem</a:t>
            </a:r>
          </a:p>
        </p:txBody>
      </p:sp>
      <p:sp>
        <p:nvSpPr>
          <p:cNvPr id="6" name="TextBox 6"/>
          <p:cNvSpPr txBox="1"/>
          <p:nvPr/>
        </p:nvSpPr>
        <p:spPr>
          <a:xfrm>
            <a:off x="1667462" y="3345623"/>
            <a:ext cx="15395456" cy="3707081"/>
          </a:xfrm>
          <a:prstGeom prst="rect">
            <a:avLst/>
          </a:prstGeom>
        </p:spPr>
        <p:txBody>
          <a:bodyPr lIns="0" tIns="0" rIns="0" bIns="0" rtlCol="0" anchor="t">
            <a:spAutoFit/>
          </a:bodyPr>
          <a:lstStyle/>
          <a:p>
            <a:pPr algn="l">
              <a:lnSpc>
                <a:spcPts val="4271"/>
              </a:lnSpc>
              <a:spcBef>
                <a:spcPct val="0"/>
              </a:spcBef>
            </a:pPr>
            <a:r>
              <a:rPr lang="en-US" sz="2885" spc="37">
                <a:solidFill>
                  <a:srgbClr val="FFFFFF"/>
                </a:solidFill>
                <a:latin typeface="Canva Sans"/>
                <a:ea typeface="Canva Sans"/>
                <a:cs typeface="Canva Sans"/>
                <a:sym typeface="Canva Sans"/>
              </a:rPr>
              <a:t>In the beauty and skincare market, user evaluations are a valuable yet underutilized source of consumer information. These evaluations frequently include comprehensive personal experiences with products, emphasizing their impact on different skin kinds, tones, and conditions. However, due to the unstructured and subjective nature of this data, companies, researchers, and potential customers find it challenging to properly assess sentiment or establish trends across enormous amounts of input.</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22211E"/>
        </a:solidFill>
        <a:effectLst/>
      </p:bgPr>
    </p:bg>
    <p:spTree>
      <p:nvGrpSpPr>
        <p:cNvPr id="1" name=""/>
        <p:cNvGrpSpPr/>
        <p:nvPr/>
      </p:nvGrpSpPr>
      <p:grpSpPr>
        <a:xfrm>
          <a:off x="0" y="0"/>
          <a:ext cx="0" cy="0"/>
          <a:chOff x="0" y="0"/>
          <a:chExt cx="0" cy="0"/>
        </a:xfrm>
      </p:grpSpPr>
      <p:sp>
        <p:nvSpPr>
          <p:cNvPr id="2" name="Freeform 2"/>
          <p:cNvSpPr/>
          <p:nvPr/>
        </p:nvSpPr>
        <p:spPr>
          <a:xfrm>
            <a:off x="-3164857" y="4941963"/>
            <a:ext cx="9379701" cy="9274179"/>
          </a:xfrm>
          <a:custGeom>
            <a:avLst/>
            <a:gdLst/>
            <a:ahLst/>
            <a:cxnLst/>
            <a:rect l="l" t="t" r="r" b="b"/>
            <a:pathLst>
              <a:path w="9379701" h="9274179">
                <a:moveTo>
                  <a:pt x="0" y="0"/>
                </a:moveTo>
                <a:lnTo>
                  <a:pt x="9379701" y="0"/>
                </a:lnTo>
                <a:lnTo>
                  <a:pt x="9379701" y="9274178"/>
                </a:lnTo>
                <a:lnTo>
                  <a:pt x="0" y="9274178"/>
                </a:lnTo>
                <a:lnTo>
                  <a:pt x="0" y="0"/>
                </a:lnTo>
                <a:close/>
              </a:path>
            </a:pathLst>
          </a:custGeom>
          <a:blipFill>
            <a:blip r:embed="rId2">
              <a:alphaModFix amt="20999"/>
              <a:extLst>
                <a:ext uri="{96DAC541-7B7A-43D3-8B79-37D633B846F1}">
                  <asvg:svgBlip xmlns:asvg="http://schemas.microsoft.com/office/drawing/2016/SVG/main" r:embed="rId3"/>
                </a:ext>
              </a:extLst>
            </a:blip>
            <a:stretch>
              <a:fillRect/>
            </a:stretch>
          </a:blipFill>
          <a:ln cap="sq">
            <a:noFill/>
            <a:prstDash val="solid"/>
            <a:miter/>
          </a:ln>
        </p:spPr>
      </p:sp>
      <p:sp>
        <p:nvSpPr>
          <p:cNvPr id="3" name="Freeform 3"/>
          <p:cNvSpPr/>
          <p:nvPr/>
        </p:nvSpPr>
        <p:spPr>
          <a:xfrm rot="-3860225">
            <a:off x="5812801" y="-3273677"/>
            <a:ext cx="5813961" cy="5748554"/>
          </a:xfrm>
          <a:custGeom>
            <a:avLst/>
            <a:gdLst/>
            <a:ahLst/>
            <a:cxnLst/>
            <a:rect l="l" t="t" r="r" b="b"/>
            <a:pathLst>
              <a:path w="5813961" h="5748554">
                <a:moveTo>
                  <a:pt x="0" y="0"/>
                </a:moveTo>
                <a:lnTo>
                  <a:pt x="5813962" y="0"/>
                </a:lnTo>
                <a:lnTo>
                  <a:pt x="5813962" y="5748555"/>
                </a:lnTo>
                <a:lnTo>
                  <a:pt x="0" y="5748555"/>
                </a:lnTo>
                <a:lnTo>
                  <a:pt x="0" y="0"/>
                </a:lnTo>
                <a:close/>
              </a:path>
            </a:pathLst>
          </a:custGeom>
          <a:blipFill>
            <a:blip r:embed="rId2">
              <a:alphaModFix amt="20999"/>
              <a:extLst>
                <a:ext uri="{96DAC541-7B7A-43D3-8B79-37D633B846F1}">
                  <asvg:svgBlip xmlns:asvg="http://schemas.microsoft.com/office/drawing/2016/SVG/main" r:embed="rId3"/>
                </a:ext>
              </a:extLst>
            </a:blip>
            <a:stretch>
              <a:fillRect/>
            </a:stretch>
          </a:blipFill>
          <a:ln cap="sq">
            <a:noFill/>
            <a:prstDash val="solid"/>
            <a:miter/>
          </a:ln>
        </p:spPr>
      </p:sp>
      <p:grpSp>
        <p:nvGrpSpPr>
          <p:cNvPr id="4" name="Group 4"/>
          <p:cNvGrpSpPr/>
          <p:nvPr/>
        </p:nvGrpSpPr>
        <p:grpSpPr>
          <a:xfrm>
            <a:off x="1406793" y="2984884"/>
            <a:ext cx="1205346" cy="1139467"/>
            <a:chOff x="0" y="0"/>
            <a:chExt cx="459054" cy="433964"/>
          </a:xfrm>
        </p:grpSpPr>
        <p:sp>
          <p:nvSpPr>
            <p:cNvPr id="5" name="Freeform 5"/>
            <p:cNvSpPr/>
            <p:nvPr/>
          </p:nvSpPr>
          <p:spPr>
            <a:xfrm>
              <a:off x="0" y="0"/>
              <a:ext cx="459054" cy="433964"/>
            </a:xfrm>
            <a:custGeom>
              <a:avLst/>
              <a:gdLst/>
              <a:ahLst/>
              <a:cxnLst/>
              <a:rect l="l" t="t" r="r" b="b"/>
              <a:pathLst>
                <a:path w="459054" h="433964">
                  <a:moveTo>
                    <a:pt x="70653" y="0"/>
                  </a:moveTo>
                  <a:lnTo>
                    <a:pt x="388401" y="0"/>
                  </a:lnTo>
                  <a:cubicBezTo>
                    <a:pt x="407139" y="0"/>
                    <a:pt x="425110" y="7444"/>
                    <a:pt x="438360" y="20694"/>
                  </a:cubicBezTo>
                  <a:cubicBezTo>
                    <a:pt x="451610" y="33944"/>
                    <a:pt x="459054" y="51915"/>
                    <a:pt x="459054" y="70653"/>
                  </a:cubicBezTo>
                  <a:lnTo>
                    <a:pt x="459054" y="363311"/>
                  </a:lnTo>
                  <a:cubicBezTo>
                    <a:pt x="459054" y="402332"/>
                    <a:pt x="427421" y="433964"/>
                    <a:pt x="388401" y="433964"/>
                  </a:cubicBezTo>
                  <a:lnTo>
                    <a:pt x="70653" y="433964"/>
                  </a:lnTo>
                  <a:cubicBezTo>
                    <a:pt x="31632" y="433964"/>
                    <a:pt x="0" y="402332"/>
                    <a:pt x="0" y="363311"/>
                  </a:cubicBezTo>
                  <a:lnTo>
                    <a:pt x="0" y="70653"/>
                  </a:lnTo>
                  <a:cubicBezTo>
                    <a:pt x="0" y="31632"/>
                    <a:pt x="31632" y="0"/>
                    <a:pt x="70653" y="0"/>
                  </a:cubicBezTo>
                  <a:close/>
                </a:path>
              </a:pathLst>
            </a:custGeom>
            <a:solidFill>
              <a:srgbClr val="22211E"/>
            </a:solidFill>
          </p:spPr>
        </p:sp>
        <p:sp>
          <p:nvSpPr>
            <p:cNvPr id="6" name="TextBox 6"/>
            <p:cNvSpPr txBox="1"/>
            <p:nvPr/>
          </p:nvSpPr>
          <p:spPr>
            <a:xfrm>
              <a:off x="0" y="-38100"/>
              <a:ext cx="459054" cy="472064"/>
            </a:xfrm>
            <a:prstGeom prst="rect">
              <a:avLst/>
            </a:prstGeom>
          </p:spPr>
          <p:txBody>
            <a:bodyPr lIns="50800" tIns="50800" rIns="50800" bIns="50800" rtlCol="0" anchor="ctr"/>
            <a:lstStyle/>
            <a:p>
              <a:pPr algn="ctr">
                <a:lnSpc>
                  <a:spcPts val="2659"/>
                </a:lnSpc>
              </a:pPr>
              <a:endParaRPr/>
            </a:p>
          </p:txBody>
        </p:sp>
      </p:grpSp>
      <p:grpSp>
        <p:nvGrpSpPr>
          <p:cNvPr id="7" name="Group 7"/>
          <p:cNvGrpSpPr/>
          <p:nvPr/>
        </p:nvGrpSpPr>
        <p:grpSpPr>
          <a:xfrm>
            <a:off x="1406793" y="4934482"/>
            <a:ext cx="1205346" cy="1139467"/>
            <a:chOff x="0" y="0"/>
            <a:chExt cx="459054" cy="433964"/>
          </a:xfrm>
        </p:grpSpPr>
        <p:sp>
          <p:nvSpPr>
            <p:cNvPr id="8" name="Freeform 8"/>
            <p:cNvSpPr/>
            <p:nvPr/>
          </p:nvSpPr>
          <p:spPr>
            <a:xfrm>
              <a:off x="0" y="0"/>
              <a:ext cx="459054" cy="433964"/>
            </a:xfrm>
            <a:custGeom>
              <a:avLst/>
              <a:gdLst/>
              <a:ahLst/>
              <a:cxnLst/>
              <a:rect l="l" t="t" r="r" b="b"/>
              <a:pathLst>
                <a:path w="459054" h="433964">
                  <a:moveTo>
                    <a:pt x="70653" y="0"/>
                  </a:moveTo>
                  <a:lnTo>
                    <a:pt x="388401" y="0"/>
                  </a:lnTo>
                  <a:cubicBezTo>
                    <a:pt x="407139" y="0"/>
                    <a:pt x="425110" y="7444"/>
                    <a:pt x="438360" y="20694"/>
                  </a:cubicBezTo>
                  <a:cubicBezTo>
                    <a:pt x="451610" y="33944"/>
                    <a:pt x="459054" y="51915"/>
                    <a:pt x="459054" y="70653"/>
                  </a:cubicBezTo>
                  <a:lnTo>
                    <a:pt x="459054" y="363311"/>
                  </a:lnTo>
                  <a:cubicBezTo>
                    <a:pt x="459054" y="402332"/>
                    <a:pt x="427421" y="433964"/>
                    <a:pt x="388401" y="433964"/>
                  </a:cubicBezTo>
                  <a:lnTo>
                    <a:pt x="70653" y="433964"/>
                  </a:lnTo>
                  <a:cubicBezTo>
                    <a:pt x="31632" y="433964"/>
                    <a:pt x="0" y="402332"/>
                    <a:pt x="0" y="363311"/>
                  </a:cubicBezTo>
                  <a:lnTo>
                    <a:pt x="0" y="70653"/>
                  </a:lnTo>
                  <a:cubicBezTo>
                    <a:pt x="0" y="31632"/>
                    <a:pt x="31632" y="0"/>
                    <a:pt x="70653" y="0"/>
                  </a:cubicBezTo>
                  <a:close/>
                </a:path>
              </a:pathLst>
            </a:custGeom>
            <a:solidFill>
              <a:srgbClr val="22211E"/>
            </a:solidFill>
          </p:spPr>
        </p:sp>
        <p:sp>
          <p:nvSpPr>
            <p:cNvPr id="9" name="TextBox 9"/>
            <p:cNvSpPr txBox="1"/>
            <p:nvPr/>
          </p:nvSpPr>
          <p:spPr>
            <a:xfrm>
              <a:off x="0" y="-38100"/>
              <a:ext cx="459054" cy="472064"/>
            </a:xfrm>
            <a:prstGeom prst="rect">
              <a:avLst/>
            </a:prstGeom>
          </p:spPr>
          <p:txBody>
            <a:bodyPr lIns="50800" tIns="50800" rIns="50800" bIns="50800" rtlCol="0" anchor="ctr"/>
            <a:lstStyle/>
            <a:p>
              <a:pPr algn="ctr">
                <a:lnSpc>
                  <a:spcPts val="2659"/>
                </a:lnSpc>
              </a:pPr>
              <a:endParaRPr/>
            </a:p>
          </p:txBody>
        </p:sp>
      </p:grpSp>
      <p:sp>
        <p:nvSpPr>
          <p:cNvPr id="10" name="TextBox 10"/>
          <p:cNvSpPr txBox="1"/>
          <p:nvPr/>
        </p:nvSpPr>
        <p:spPr>
          <a:xfrm>
            <a:off x="1028700" y="923925"/>
            <a:ext cx="7799596" cy="896184"/>
          </a:xfrm>
          <a:prstGeom prst="rect">
            <a:avLst/>
          </a:prstGeom>
        </p:spPr>
        <p:txBody>
          <a:bodyPr lIns="0" tIns="0" rIns="0" bIns="0" rtlCol="0" anchor="t">
            <a:spAutoFit/>
          </a:bodyPr>
          <a:lstStyle/>
          <a:p>
            <a:pPr marL="0" lvl="0" indent="0" algn="l">
              <a:lnSpc>
                <a:spcPts val="7305"/>
              </a:lnSpc>
              <a:spcBef>
                <a:spcPct val="0"/>
              </a:spcBef>
            </a:pPr>
            <a:r>
              <a:rPr lang="en-US" sz="5218" b="1" spc="339">
                <a:solidFill>
                  <a:srgbClr val="FFFFFF"/>
                </a:solidFill>
                <a:latin typeface="Canva Sans Bold"/>
                <a:ea typeface="Canva Sans Bold"/>
                <a:cs typeface="Canva Sans Bold"/>
                <a:sym typeface="Canva Sans Bold"/>
              </a:rPr>
              <a:t>Objectives</a:t>
            </a:r>
          </a:p>
        </p:txBody>
      </p:sp>
      <p:sp>
        <p:nvSpPr>
          <p:cNvPr id="11" name="TextBox 11"/>
          <p:cNvSpPr txBox="1"/>
          <p:nvPr/>
        </p:nvSpPr>
        <p:spPr>
          <a:xfrm>
            <a:off x="1203379" y="2456384"/>
            <a:ext cx="15249834" cy="6257690"/>
          </a:xfrm>
          <a:prstGeom prst="rect">
            <a:avLst/>
          </a:prstGeom>
        </p:spPr>
        <p:txBody>
          <a:bodyPr lIns="0" tIns="0" rIns="0" bIns="0" rtlCol="0" anchor="t">
            <a:spAutoFit/>
          </a:bodyPr>
          <a:lstStyle/>
          <a:p>
            <a:pPr marL="649034" lvl="1" indent="-324517" algn="l">
              <a:lnSpc>
                <a:spcPts val="4509"/>
              </a:lnSpc>
              <a:buFont typeface="Arial"/>
              <a:buChar char="•"/>
            </a:pPr>
            <a:r>
              <a:rPr lang="en-US" sz="3006">
                <a:solidFill>
                  <a:srgbClr val="FFFFFF"/>
                </a:solidFill>
                <a:latin typeface="Canva Sans"/>
                <a:ea typeface="Canva Sans"/>
                <a:cs typeface="Canva Sans"/>
                <a:sym typeface="Canva Sans"/>
              </a:rPr>
              <a:t>Main Objective: To perform sentiment analysis on customer reviews on products to enhance customer satisfaction. </a:t>
            </a:r>
          </a:p>
          <a:p>
            <a:pPr marL="649034" lvl="1" indent="-324517" algn="l">
              <a:lnSpc>
                <a:spcPts val="4509"/>
              </a:lnSpc>
              <a:buFont typeface="Arial"/>
              <a:buChar char="•"/>
            </a:pPr>
            <a:r>
              <a:rPr lang="en-US" sz="3006">
                <a:solidFill>
                  <a:srgbClr val="FFFFFF"/>
                </a:solidFill>
                <a:latin typeface="Canva Sans"/>
                <a:ea typeface="Canva Sans"/>
                <a:cs typeface="Canva Sans"/>
                <a:sym typeface="Canva Sans"/>
              </a:rPr>
              <a:t>To assess product categories and brand popularity to guide companies on future pricing </a:t>
            </a:r>
          </a:p>
          <a:p>
            <a:pPr marL="649034" lvl="1" indent="-324517" algn="l">
              <a:lnSpc>
                <a:spcPts val="4509"/>
              </a:lnSpc>
              <a:buFont typeface="Arial"/>
              <a:buChar char="•"/>
            </a:pPr>
            <a:r>
              <a:rPr lang="en-US" sz="3006">
                <a:solidFill>
                  <a:srgbClr val="FFFFFF"/>
                </a:solidFill>
                <a:latin typeface="Canva Sans"/>
                <a:ea typeface="Canva Sans"/>
                <a:cs typeface="Canva Sans"/>
                <a:sym typeface="Canva Sans"/>
              </a:rPr>
              <a:t>To assess the price range across various products to improve the affordability of products for customers. </a:t>
            </a:r>
          </a:p>
          <a:p>
            <a:pPr marL="649034" lvl="1" indent="-324517" algn="l">
              <a:lnSpc>
                <a:spcPts val="4509"/>
              </a:lnSpc>
              <a:buFont typeface="Arial"/>
              <a:buChar char="•"/>
            </a:pPr>
            <a:r>
              <a:rPr lang="en-US" sz="3006">
                <a:solidFill>
                  <a:srgbClr val="FFFFFF"/>
                </a:solidFill>
                <a:latin typeface="Canva Sans"/>
                <a:ea typeface="Canva Sans"/>
                <a:cs typeface="Canva Sans"/>
                <a:sym typeface="Canva Sans"/>
              </a:rPr>
              <a:t>To detect common keywords and phrases to highlight positive, neutral, and negative reviews on products to understand customer satisfaction and dissatisfaction.</a:t>
            </a:r>
          </a:p>
          <a:p>
            <a:pPr marL="649034" lvl="1" indent="-324517" algn="l">
              <a:lnSpc>
                <a:spcPts val="4509"/>
              </a:lnSpc>
              <a:buFont typeface="Arial"/>
              <a:buChar char="•"/>
            </a:pPr>
            <a:r>
              <a:rPr lang="en-US" sz="3006">
                <a:solidFill>
                  <a:srgbClr val="FFFFFF"/>
                </a:solidFill>
                <a:latin typeface="Canva Sans"/>
                <a:ea typeface="Canva Sans"/>
                <a:cs typeface="Canva Sans"/>
                <a:sym typeface="Canva Sans"/>
              </a:rPr>
              <a:t>To build a model that recommends products based on skin type, skin tone and price.</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22211E"/>
        </a:solidFill>
        <a:effectLst/>
      </p:bgPr>
    </p:bg>
    <p:spTree>
      <p:nvGrpSpPr>
        <p:cNvPr id="1" name=""/>
        <p:cNvGrpSpPr/>
        <p:nvPr/>
      </p:nvGrpSpPr>
      <p:grpSpPr>
        <a:xfrm>
          <a:off x="0" y="0"/>
          <a:ext cx="0" cy="0"/>
          <a:chOff x="0" y="0"/>
          <a:chExt cx="0" cy="0"/>
        </a:xfrm>
      </p:grpSpPr>
      <p:sp>
        <p:nvSpPr>
          <p:cNvPr id="2" name="TextBox 2"/>
          <p:cNvSpPr txBox="1"/>
          <p:nvPr/>
        </p:nvSpPr>
        <p:spPr>
          <a:xfrm>
            <a:off x="4410525" y="2874262"/>
            <a:ext cx="8013517" cy="1581024"/>
          </a:xfrm>
          <a:prstGeom prst="rect">
            <a:avLst/>
          </a:prstGeom>
        </p:spPr>
        <p:txBody>
          <a:bodyPr lIns="0" tIns="0" rIns="0" bIns="0" rtlCol="0" anchor="t">
            <a:spAutoFit/>
          </a:bodyPr>
          <a:lstStyle/>
          <a:p>
            <a:pPr marL="647700" lvl="1" indent="-323850" algn="l">
              <a:lnSpc>
                <a:spcPts val="4200"/>
              </a:lnSpc>
              <a:buFont typeface="Arial"/>
              <a:buChar char="•"/>
            </a:pPr>
            <a:r>
              <a:rPr lang="en-US" sz="3000" spc="213">
                <a:solidFill>
                  <a:srgbClr val="FFFFFF"/>
                </a:solidFill>
                <a:latin typeface="Canva Sans"/>
                <a:ea typeface="Canva Sans"/>
                <a:cs typeface="Canva Sans"/>
                <a:sym typeface="Canva Sans"/>
              </a:rPr>
              <a:t>Online stores that sell skin care products.</a:t>
            </a:r>
          </a:p>
          <a:p>
            <a:pPr algn="l">
              <a:lnSpc>
                <a:spcPts val="4200"/>
              </a:lnSpc>
              <a:spcBef>
                <a:spcPct val="0"/>
              </a:spcBef>
            </a:pPr>
            <a:endParaRPr lang="en-US" sz="3000" spc="213">
              <a:solidFill>
                <a:srgbClr val="FFFFFF"/>
              </a:solidFill>
              <a:latin typeface="Canva Sans"/>
              <a:ea typeface="Canva Sans"/>
              <a:cs typeface="Canva Sans"/>
              <a:sym typeface="Canva Sans"/>
            </a:endParaRPr>
          </a:p>
        </p:txBody>
      </p:sp>
      <p:sp>
        <p:nvSpPr>
          <p:cNvPr id="3" name="Freeform 3"/>
          <p:cNvSpPr/>
          <p:nvPr/>
        </p:nvSpPr>
        <p:spPr>
          <a:xfrm>
            <a:off x="-4029655" y="4703644"/>
            <a:ext cx="9212958" cy="9109312"/>
          </a:xfrm>
          <a:custGeom>
            <a:avLst/>
            <a:gdLst/>
            <a:ahLst/>
            <a:cxnLst/>
            <a:rect l="l" t="t" r="r" b="b"/>
            <a:pathLst>
              <a:path w="9212958" h="9109312">
                <a:moveTo>
                  <a:pt x="0" y="0"/>
                </a:moveTo>
                <a:lnTo>
                  <a:pt x="9212958" y="0"/>
                </a:lnTo>
                <a:lnTo>
                  <a:pt x="9212958" y="9109312"/>
                </a:lnTo>
                <a:lnTo>
                  <a:pt x="0" y="9109312"/>
                </a:lnTo>
                <a:lnTo>
                  <a:pt x="0" y="0"/>
                </a:lnTo>
                <a:close/>
              </a:path>
            </a:pathLst>
          </a:custGeom>
          <a:blipFill>
            <a:blip r:embed="rId2">
              <a:alphaModFix amt="8999"/>
              <a:extLst>
                <a:ext uri="{96DAC541-7B7A-43D3-8B79-37D633B846F1}">
                  <asvg:svgBlip xmlns:asvg="http://schemas.microsoft.com/office/drawing/2016/SVG/main" r:embed="rId3"/>
                </a:ext>
              </a:extLst>
            </a:blip>
            <a:stretch>
              <a:fillRect/>
            </a:stretch>
          </a:blipFill>
          <a:ln cap="sq">
            <a:noFill/>
            <a:prstDash val="solid"/>
            <a:miter/>
          </a:ln>
        </p:spPr>
      </p:sp>
      <p:grpSp>
        <p:nvGrpSpPr>
          <p:cNvPr id="4" name="Group 4"/>
          <p:cNvGrpSpPr/>
          <p:nvPr/>
        </p:nvGrpSpPr>
        <p:grpSpPr>
          <a:xfrm>
            <a:off x="4018961" y="2931412"/>
            <a:ext cx="90508" cy="1649490"/>
            <a:chOff x="0" y="0"/>
            <a:chExt cx="23837" cy="434434"/>
          </a:xfrm>
        </p:grpSpPr>
        <p:sp>
          <p:nvSpPr>
            <p:cNvPr id="5" name="Freeform 5"/>
            <p:cNvSpPr/>
            <p:nvPr/>
          </p:nvSpPr>
          <p:spPr>
            <a:xfrm>
              <a:off x="0" y="0"/>
              <a:ext cx="23837" cy="434434"/>
            </a:xfrm>
            <a:custGeom>
              <a:avLst/>
              <a:gdLst/>
              <a:ahLst/>
              <a:cxnLst/>
              <a:rect l="l" t="t" r="r" b="b"/>
              <a:pathLst>
                <a:path w="23837" h="434434">
                  <a:moveTo>
                    <a:pt x="0" y="0"/>
                  </a:moveTo>
                  <a:lnTo>
                    <a:pt x="23837" y="0"/>
                  </a:lnTo>
                  <a:lnTo>
                    <a:pt x="23837" y="434434"/>
                  </a:lnTo>
                  <a:lnTo>
                    <a:pt x="0" y="434434"/>
                  </a:lnTo>
                  <a:close/>
                </a:path>
              </a:pathLst>
            </a:custGeom>
            <a:solidFill>
              <a:srgbClr val="22211E"/>
            </a:solidFill>
          </p:spPr>
        </p:sp>
        <p:sp>
          <p:nvSpPr>
            <p:cNvPr id="6" name="TextBox 6"/>
            <p:cNvSpPr txBox="1"/>
            <p:nvPr/>
          </p:nvSpPr>
          <p:spPr>
            <a:xfrm>
              <a:off x="0" y="-38100"/>
              <a:ext cx="23837" cy="472534"/>
            </a:xfrm>
            <a:prstGeom prst="rect">
              <a:avLst/>
            </a:prstGeom>
          </p:spPr>
          <p:txBody>
            <a:bodyPr lIns="50800" tIns="50800" rIns="50800" bIns="50800" rtlCol="0" anchor="ctr"/>
            <a:lstStyle/>
            <a:p>
              <a:pPr algn="ctr">
                <a:lnSpc>
                  <a:spcPts val="2659"/>
                </a:lnSpc>
              </a:pPr>
              <a:endParaRPr/>
            </a:p>
          </p:txBody>
        </p:sp>
      </p:grpSp>
      <p:sp>
        <p:nvSpPr>
          <p:cNvPr id="7" name="TextBox 7"/>
          <p:cNvSpPr txBox="1"/>
          <p:nvPr/>
        </p:nvSpPr>
        <p:spPr>
          <a:xfrm>
            <a:off x="1028700" y="548850"/>
            <a:ext cx="8115300" cy="1811062"/>
          </a:xfrm>
          <a:prstGeom prst="rect">
            <a:avLst/>
          </a:prstGeom>
        </p:spPr>
        <p:txBody>
          <a:bodyPr lIns="0" tIns="0" rIns="0" bIns="0" rtlCol="0" anchor="t">
            <a:spAutoFit/>
          </a:bodyPr>
          <a:lstStyle/>
          <a:p>
            <a:pPr algn="l">
              <a:lnSpc>
                <a:spcPts val="7279"/>
              </a:lnSpc>
            </a:pPr>
            <a:r>
              <a:rPr lang="en-US" sz="5199" b="1" spc="337">
                <a:solidFill>
                  <a:srgbClr val="FFFFFF"/>
                </a:solidFill>
                <a:latin typeface="Canva Sans Bold"/>
                <a:ea typeface="Canva Sans Bold"/>
                <a:cs typeface="Canva Sans Bold"/>
                <a:sym typeface="Canva Sans Bold"/>
              </a:rPr>
              <a:t>Stakeholders</a:t>
            </a:r>
          </a:p>
          <a:p>
            <a:pPr marL="0" lvl="0" indent="0" algn="l">
              <a:lnSpc>
                <a:spcPts val="7279"/>
              </a:lnSpc>
              <a:spcBef>
                <a:spcPct val="0"/>
              </a:spcBef>
            </a:pPr>
            <a:endParaRPr lang="en-US" sz="5199" b="1" spc="337">
              <a:solidFill>
                <a:srgbClr val="FFFFFF"/>
              </a:solidFill>
              <a:latin typeface="Canva Sans Bold"/>
              <a:ea typeface="Canva Sans Bold"/>
              <a:cs typeface="Canva Sans Bold"/>
              <a:sym typeface="Canva Sans Bold"/>
            </a:endParaRPr>
          </a:p>
        </p:txBody>
      </p:sp>
      <p:sp>
        <p:nvSpPr>
          <p:cNvPr id="8" name="TextBox 8"/>
          <p:cNvSpPr txBox="1"/>
          <p:nvPr/>
        </p:nvSpPr>
        <p:spPr>
          <a:xfrm>
            <a:off x="4410525" y="4971427"/>
            <a:ext cx="8013517" cy="1581024"/>
          </a:xfrm>
          <a:prstGeom prst="rect">
            <a:avLst/>
          </a:prstGeom>
        </p:spPr>
        <p:txBody>
          <a:bodyPr lIns="0" tIns="0" rIns="0" bIns="0" rtlCol="0" anchor="t">
            <a:spAutoFit/>
          </a:bodyPr>
          <a:lstStyle/>
          <a:p>
            <a:pPr marL="647700" lvl="1" indent="-323850" algn="l">
              <a:lnSpc>
                <a:spcPts val="4200"/>
              </a:lnSpc>
              <a:buFont typeface="Arial"/>
              <a:buChar char="•"/>
            </a:pPr>
            <a:r>
              <a:rPr lang="en-US" sz="3000" spc="213">
                <a:solidFill>
                  <a:srgbClr val="FFFFFF"/>
                </a:solidFill>
                <a:latin typeface="Canva Sans"/>
                <a:ea typeface="Canva Sans"/>
                <a:cs typeface="Canva Sans"/>
                <a:sym typeface="Canva Sans"/>
              </a:rPr>
              <a:t>Companies that produce and sell skin care products.</a:t>
            </a:r>
          </a:p>
          <a:p>
            <a:pPr algn="l">
              <a:lnSpc>
                <a:spcPts val="4200"/>
              </a:lnSpc>
              <a:spcBef>
                <a:spcPct val="0"/>
              </a:spcBef>
            </a:pPr>
            <a:endParaRPr lang="en-US" sz="3000" spc="213">
              <a:solidFill>
                <a:srgbClr val="FFFFFF"/>
              </a:solidFill>
              <a:latin typeface="Canva Sans"/>
              <a:ea typeface="Canva Sans"/>
              <a:cs typeface="Canva Sans"/>
              <a:sym typeface="Canva Sans"/>
            </a:endParaRPr>
          </a:p>
        </p:txBody>
      </p:sp>
      <p:grpSp>
        <p:nvGrpSpPr>
          <p:cNvPr id="9" name="Group 9"/>
          <p:cNvGrpSpPr/>
          <p:nvPr/>
        </p:nvGrpSpPr>
        <p:grpSpPr>
          <a:xfrm>
            <a:off x="4018961" y="5028577"/>
            <a:ext cx="90508" cy="1649490"/>
            <a:chOff x="0" y="0"/>
            <a:chExt cx="23837" cy="434434"/>
          </a:xfrm>
        </p:grpSpPr>
        <p:sp>
          <p:nvSpPr>
            <p:cNvPr id="10" name="Freeform 10"/>
            <p:cNvSpPr/>
            <p:nvPr/>
          </p:nvSpPr>
          <p:spPr>
            <a:xfrm>
              <a:off x="0" y="0"/>
              <a:ext cx="23837" cy="434434"/>
            </a:xfrm>
            <a:custGeom>
              <a:avLst/>
              <a:gdLst/>
              <a:ahLst/>
              <a:cxnLst/>
              <a:rect l="l" t="t" r="r" b="b"/>
              <a:pathLst>
                <a:path w="23837" h="434434">
                  <a:moveTo>
                    <a:pt x="0" y="0"/>
                  </a:moveTo>
                  <a:lnTo>
                    <a:pt x="23837" y="0"/>
                  </a:lnTo>
                  <a:lnTo>
                    <a:pt x="23837" y="434434"/>
                  </a:lnTo>
                  <a:lnTo>
                    <a:pt x="0" y="434434"/>
                  </a:lnTo>
                  <a:close/>
                </a:path>
              </a:pathLst>
            </a:custGeom>
            <a:solidFill>
              <a:srgbClr val="22211E"/>
            </a:solidFill>
          </p:spPr>
        </p:sp>
        <p:sp>
          <p:nvSpPr>
            <p:cNvPr id="11" name="TextBox 11"/>
            <p:cNvSpPr txBox="1"/>
            <p:nvPr/>
          </p:nvSpPr>
          <p:spPr>
            <a:xfrm>
              <a:off x="0" y="-38100"/>
              <a:ext cx="23837" cy="472534"/>
            </a:xfrm>
            <a:prstGeom prst="rect">
              <a:avLst/>
            </a:prstGeom>
          </p:spPr>
          <p:txBody>
            <a:bodyPr lIns="50800" tIns="50800" rIns="50800" bIns="50800" rtlCol="0" anchor="ctr"/>
            <a:lstStyle/>
            <a:p>
              <a:pPr algn="ctr">
                <a:lnSpc>
                  <a:spcPts val="2659"/>
                </a:lnSpc>
              </a:pPr>
              <a:endParaRPr/>
            </a:p>
          </p:txBody>
        </p:sp>
      </p:grpSp>
      <p:sp>
        <p:nvSpPr>
          <p:cNvPr id="12" name="TextBox 12"/>
          <p:cNvSpPr txBox="1"/>
          <p:nvPr/>
        </p:nvSpPr>
        <p:spPr>
          <a:xfrm>
            <a:off x="4410525" y="7059068"/>
            <a:ext cx="8013517" cy="1091683"/>
          </a:xfrm>
          <a:prstGeom prst="rect">
            <a:avLst/>
          </a:prstGeom>
        </p:spPr>
        <p:txBody>
          <a:bodyPr lIns="0" tIns="0" rIns="0" bIns="0" rtlCol="0" anchor="t">
            <a:spAutoFit/>
          </a:bodyPr>
          <a:lstStyle/>
          <a:p>
            <a:pPr marL="678723" lvl="1" indent="-339362" algn="l">
              <a:lnSpc>
                <a:spcPts val="4401"/>
              </a:lnSpc>
              <a:buFont typeface="Arial"/>
              <a:buChar char="•"/>
            </a:pPr>
            <a:r>
              <a:rPr lang="en-US" sz="3143" spc="223">
                <a:solidFill>
                  <a:srgbClr val="FFFFFF"/>
                </a:solidFill>
                <a:latin typeface="Canva Sans"/>
                <a:ea typeface="Canva Sans"/>
                <a:cs typeface="Canva Sans"/>
                <a:sym typeface="Canva Sans"/>
              </a:rPr>
              <a:t>Customers</a:t>
            </a:r>
          </a:p>
          <a:p>
            <a:pPr algn="l">
              <a:lnSpc>
                <a:spcPts val="4401"/>
              </a:lnSpc>
              <a:spcBef>
                <a:spcPct val="0"/>
              </a:spcBef>
            </a:pPr>
            <a:endParaRPr lang="en-US" sz="3143" spc="223">
              <a:solidFill>
                <a:srgbClr val="FFFFFF"/>
              </a:solidFill>
              <a:latin typeface="Canva Sans"/>
              <a:ea typeface="Canva Sans"/>
              <a:cs typeface="Canva Sans"/>
              <a:sym typeface="Canva Sans"/>
            </a:endParaRPr>
          </a:p>
        </p:txBody>
      </p:sp>
      <p:grpSp>
        <p:nvGrpSpPr>
          <p:cNvPr id="13" name="Group 13"/>
          <p:cNvGrpSpPr/>
          <p:nvPr/>
        </p:nvGrpSpPr>
        <p:grpSpPr>
          <a:xfrm>
            <a:off x="4018961" y="7125743"/>
            <a:ext cx="90508" cy="1649490"/>
            <a:chOff x="0" y="0"/>
            <a:chExt cx="23837" cy="434434"/>
          </a:xfrm>
        </p:grpSpPr>
        <p:sp>
          <p:nvSpPr>
            <p:cNvPr id="14" name="Freeform 14"/>
            <p:cNvSpPr/>
            <p:nvPr/>
          </p:nvSpPr>
          <p:spPr>
            <a:xfrm>
              <a:off x="0" y="0"/>
              <a:ext cx="23837" cy="434434"/>
            </a:xfrm>
            <a:custGeom>
              <a:avLst/>
              <a:gdLst/>
              <a:ahLst/>
              <a:cxnLst/>
              <a:rect l="l" t="t" r="r" b="b"/>
              <a:pathLst>
                <a:path w="23837" h="434434">
                  <a:moveTo>
                    <a:pt x="0" y="0"/>
                  </a:moveTo>
                  <a:lnTo>
                    <a:pt x="23837" y="0"/>
                  </a:lnTo>
                  <a:lnTo>
                    <a:pt x="23837" y="434434"/>
                  </a:lnTo>
                  <a:lnTo>
                    <a:pt x="0" y="434434"/>
                  </a:lnTo>
                  <a:close/>
                </a:path>
              </a:pathLst>
            </a:custGeom>
            <a:solidFill>
              <a:srgbClr val="22211E"/>
            </a:solidFill>
          </p:spPr>
        </p:sp>
        <p:sp>
          <p:nvSpPr>
            <p:cNvPr id="15" name="TextBox 15"/>
            <p:cNvSpPr txBox="1"/>
            <p:nvPr/>
          </p:nvSpPr>
          <p:spPr>
            <a:xfrm>
              <a:off x="0" y="-38100"/>
              <a:ext cx="23837" cy="472534"/>
            </a:xfrm>
            <a:prstGeom prst="rect">
              <a:avLst/>
            </a:prstGeom>
          </p:spPr>
          <p:txBody>
            <a:bodyPr lIns="50800" tIns="50800" rIns="50800" bIns="50800" rtlCol="0" anchor="ctr"/>
            <a:lstStyle/>
            <a:p>
              <a:pPr algn="ctr">
                <a:lnSpc>
                  <a:spcPts val="2659"/>
                </a:lnSpc>
              </a:pPr>
              <a:endParaRPr/>
            </a:p>
          </p:txBody>
        </p:sp>
      </p:grpSp>
      <p:sp>
        <p:nvSpPr>
          <p:cNvPr id="16" name="Freeform 16"/>
          <p:cNvSpPr/>
          <p:nvPr/>
        </p:nvSpPr>
        <p:spPr>
          <a:xfrm rot="-4713572">
            <a:off x="11825090" y="-4709160"/>
            <a:ext cx="8306698" cy="8213248"/>
          </a:xfrm>
          <a:custGeom>
            <a:avLst/>
            <a:gdLst/>
            <a:ahLst/>
            <a:cxnLst/>
            <a:rect l="l" t="t" r="r" b="b"/>
            <a:pathLst>
              <a:path w="8306698" h="8213248">
                <a:moveTo>
                  <a:pt x="0" y="0"/>
                </a:moveTo>
                <a:lnTo>
                  <a:pt x="8306698" y="0"/>
                </a:lnTo>
                <a:lnTo>
                  <a:pt x="8306698" y="8213248"/>
                </a:lnTo>
                <a:lnTo>
                  <a:pt x="0" y="8213248"/>
                </a:lnTo>
                <a:lnTo>
                  <a:pt x="0" y="0"/>
                </a:lnTo>
                <a:close/>
              </a:path>
            </a:pathLst>
          </a:custGeom>
          <a:blipFill>
            <a:blip r:embed="rId4">
              <a:alphaModFix amt="18999"/>
              <a:extLst>
                <a:ext uri="{96DAC541-7B7A-43D3-8B79-37D633B846F1}">
                  <asvg:svgBlip xmlns:asvg="http://schemas.microsoft.com/office/drawing/2016/SVG/main" r:embed="rId5"/>
                </a:ext>
              </a:extLst>
            </a:blip>
            <a:stretch>
              <a:fillRect/>
            </a:stretch>
          </a:blipFill>
          <a:ln cap="sq">
            <a:noFill/>
            <a:prstDash val="solid"/>
            <a:miter/>
          </a:ln>
        </p:spPr>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22211E"/>
        </a:solidFill>
        <a:effectLst/>
      </p:bgPr>
    </p:bg>
    <p:spTree>
      <p:nvGrpSpPr>
        <p:cNvPr id="1" name=""/>
        <p:cNvGrpSpPr/>
        <p:nvPr/>
      </p:nvGrpSpPr>
      <p:grpSpPr>
        <a:xfrm>
          <a:off x="0" y="0"/>
          <a:ext cx="0" cy="0"/>
          <a:chOff x="0" y="0"/>
          <a:chExt cx="0" cy="0"/>
        </a:xfrm>
      </p:grpSpPr>
      <p:sp>
        <p:nvSpPr>
          <p:cNvPr id="2" name="Freeform 2"/>
          <p:cNvSpPr/>
          <p:nvPr/>
        </p:nvSpPr>
        <p:spPr>
          <a:xfrm rot="-4713572">
            <a:off x="11825090" y="-4709160"/>
            <a:ext cx="8306698" cy="8213248"/>
          </a:xfrm>
          <a:custGeom>
            <a:avLst/>
            <a:gdLst/>
            <a:ahLst/>
            <a:cxnLst/>
            <a:rect l="l" t="t" r="r" b="b"/>
            <a:pathLst>
              <a:path w="8306698" h="8213248">
                <a:moveTo>
                  <a:pt x="0" y="0"/>
                </a:moveTo>
                <a:lnTo>
                  <a:pt x="8306698" y="0"/>
                </a:lnTo>
                <a:lnTo>
                  <a:pt x="8306698" y="8213248"/>
                </a:lnTo>
                <a:lnTo>
                  <a:pt x="0" y="8213248"/>
                </a:lnTo>
                <a:lnTo>
                  <a:pt x="0" y="0"/>
                </a:lnTo>
                <a:close/>
              </a:path>
            </a:pathLst>
          </a:custGeom>
          <a:blipFill>
            <a:blip r:embed="rId2">
              <a:alphaModFix amt="18999"/>
              <a:extLst>
                <a:ext uri="{96DAC541-7B7A-43D3-8B79-37D633B846F1}">
                  <asvg:svgBlip xmlns:asvg="http://schemas.microsoft.com/office/drawing/2016/SVG/main" r:embed="rId3"/>
                </a:ext>
              </a:extLst>
            </a:blip>
            <a:stretch>
              <a:fillRect/>
            </a:stretch>
          </a:blipFill>
          <a:ln cap="sq">
            <a:noFill/>
            <a:prstDash val="solid"/>
            <a:miter/>
          </a:ln>
        </p:spPr>
      </p:sp>
      <p:sp>
        <p:nvSpPr>
          <p:cNvPr id="3" name="TextBox 3"/>
          <p:cNvSpPr txBox="1"/>
          <p:nvPr/>
        </p:nvSpPr>
        <p:spPr>
          <a:xfrm>
            <a:off x="447900" y="537517"/>
            <a:ext cx="7677552" cy="887116"/>
          </a:xfrm>
          <a:prstGeom prst="rect">
            <a:avLst/>
          </a:prstGeom>
        </p:spPr>
        <p:txBody>
          <a:bodyPr lIns="0" tIns="0" rIns="0" bIns="0" rtlCol="0" anchor="t">
            <a:spAutoFit/>
          </a:bodyPr>
          <a:lstStyle/>
          <a:p>
            <a:pPr marL="0" lvl="0" indent="0" algn="l">
              <a:lnSpc>
                <a:spcPts val="7279"/>
              </a:lnSpc>
              <a:spcBef>
                <a:spcPct val="0"/>
              </a:spcBef>
            </a:pPr>
            <a:r>
              <a:rPr lang="en-US" sz="5199" b="1" spc="337">
                <a:solidFill>
                  <a:srgbClr val="FFFFFF"/>
                </a:solidFill>
                <a:latin typeface="Canva Sans Bold"/>
                <a:ea typeface="Canva Sans Bold"/>
                <a:cs typeface="Canva Sans Bold"/>
                <a:sym typeface="Canva Sans Bold"/>
              </a:rPr>
              <a:t>Data understanding</a:t>
            </a:r>
          </a:p>
        </p:txBody>
      </p:sp>
      <p:sp>
        <p:nvSpPr>
          <p:cNvPr id="4" name="TextBox 4"/>
          <p:cNvSpPr txBox="1"/>
          <p:nvPr/>
        </p:nvSpPr>
        <p:spPr>
          <a:xfrm>
            <a:off x="4666237" y="6579810"/>
            <a:ext cx="1935716" cy="404486"/>
          </a:xfrm>
          <a:prstGeom prst="rect">
            <a:avLst/>
          </a:prstGeom>
        </p:spPr>
        <p:txBody>
          <a:bodyPr lIns="0" tIns="0" rIns="0" bIns="0" rtlCol="0" anchor="t">
            <a:spAutoFit/>
          </a:bodyPr>
          <a:lstStyle/>
          <a:p>
            <a:pPr marL="0" lvl="0" indent="0" algn="ctr">
              <a:lnSpc>
                <a:spcPts val="3383"/>
              </a:lnSpc>
            </a:pPr>
            <a:r>
              <a:rPr lang="en-US" sz="2285" spc="29">
                <a:solidFill>
                  <a:srgbClr val="191919"/>
                </a:solidFill>
                <a:latin typeface="Canva Sans"/>
                <a:ea typeface="Canva Sans"/>
                <a:cs typeface="Canva Sans"/>
                <a:sym typeface="Canva Sans"/>
              </a:rPr>
              <a:t>Returns</a:t>
            </a:r>
          </a:p>
        </p:txBody>
      </p:sp>
      <p:sp>
        <p:nvSpPr>
          <p:cNvPr id="5" name="TextBox 5"/>
          <p:cNvSpPr txBox="1"/>
          <p:nvPr/>
        </p:nvSpPr>
        <p:spPr>
          <a:xfrm>
            <a:off x="8028441" y="6579810"/>
            <a:ext cx="2157392" cy="404486"/>
          </a:xfrm>
          <a:prstGeom prst="rect">
            <a:avLst/>
          </a:prstGeom>
        </p:spPr>
        <p:txBody>
          <a:bodyPr lIns="0" tIns="0" rIns="0" bIns="0" rtlCol="0" anchor="t">
            <a:spAutoFit/>
          </a:bodyPr>
          <a:lstStyle/>
          <a:p>
            <a:pPr marL="0" lvl="0" indent="0" algn="ctr">
              <a:lnSpc>
                <a:spcPts val="3383"/>
              </a:lnSpc>
            </a:pPr>
            <a:r>
              <a:rPr lang="en-US" sz="2285" spc="29">
                <a:solidFill>
                  <a:srgbClr val="191919"/>
                </a:solidFill>
                <a:latin typeface="Canva Sans"/>
                <a:ea typeface="Canva Sans"/>
                <a:cs typeface="Canva Sans"/>
                <a:sym typeface="Canva Sans"/>
              </a:rPr>
              <a:t>Diversification</a:t>
            </a:r>
          </a:p>
        </p:txBody>
      </p:sp>
      <p:sp>
        <p:nvSpPr>
          <p:cNvPr id="6" name="TextBox 6"/>
          <p:cNvSpPr txBox="1"/>
          <p:nvPr/>
        </p:nvSpPr>
        <p:spPr>
          <a:xfrm>
            <a:off x="11227306" y="6579810"/>
            <a:ext cx="1935716" cy="404486"/>
          </a:xfrm>
          <a:prstGeom prst="rect">
            <a:avLst/>
          </a:prstGeom>
        </p:spPr>
        <p:txBody>
          <a:bodyPr lIns="0" tIns="0" rIns="0" bIns="0" rtlCol="0" anchor="t">
            <a:spAutoFit/>
          </a:bodyPr>
          <a:lstStyle/>
          <a:p>
            <a:pPr marL="0" lvl="0" indent="0" algn="ctr">
              <a:lnSpc>
                <a:spcPts val="3383"/>
              </a:lnSpc>
            </a:pPr>
            <a:r>
              <a:rPr lang="en-US" sz="2285" spc="29">
                <a:solidFill>
                  <a:srgbClr val="191919"/>
                </a:solidFill>
                <a:latin typeface="Canva Sans"/>
                <a:ea typeface="Canva Sans"/>
                <a:cs typeface="Canva Sans"/>
                <a:sym typeface="Canva Sans"/>
              </a:rPr>
              <a:t>Portfolio</a:t>
            </a:r>
          </a:p>
        </p:txBody>
      </p:sp>
      <p:sp>
        <p:nvSpPr>
          <p:cNvPr id="7" name="TextBox 7"/>
          <p:cNvSpPr txBox="1"/>
          <p:nvPr/>
        </p:nvSpPr>
        <p:spPr>
          <a:xfrm>
            <a:off x="14434747" y="6579810"/>
            <a:ext cx="1935716" cy="404486"/>
          </a:xfrm>
          <a:prstGeom prst="rect">
            <a:avLst/>
          </a:prstGeom>
        </p:spPr>
        <p:txBody>
          <a:bodyPr lIns="0" tIns="0" rIns="0" bIns="0" rtlCol="0" anchor="t">
            <a:spAutoFit/>
          </a:bodyPr>
          <a:lstStyle/>
          <a:p>
            <a:pPr marL="0" lvl="0" indent="0" algn="ctr">
              <a:lnSpc>
                <a:spcPts val="3383"/>
              </a:lnSpc>
            </a:pPr>
            <a:r>
              <a:rPr lang="en-US" sz="2285" spc="29">
                <a:solidFill>
                  <a:srgbClr val="191919"/>
                </a:solidFill>
                <a:latin typeface="Canva Sans"/>
                <a:ea typeface="Canva Sans"/>
                <a:cs typeface="Canva Sans"/>
                <a:sym typeface="Canva Sans"/>
              </a:rPr>
              <a:t>Preservation</a:t>
            </a:r>
          </a:p>
        </p:txBody>
      </p:sp>
      <p:sp>
        <p:nvSpPr>
          <p:cNvPr id="8" name="TextBox 8"/>
          <p:cNvSpPr txBox="1"/>
          <p:nvPr/>
        </p:nvSpPr>
        <p:spPr>
          <a:xfrm>
            <a:off x="447900" y="2118825"/>
            <a:ext cx="16230600" cy="8043805"/>
          </a:xfrm>
          <a:prstGeom prst="rect">
            <a:avLst/>
          </a:prstGeom>
        </p:spPr>
        <p:txBody>
          <a:bodyPr lIns="0" tIns="0" rIns="0" bIns="0" rtlCol="0" anchor="t">
            <a:spAutoFit/>
          </a:bodyPr>
          <a:lstStyle/>
          <a:p>
            <a:pPr algn="just">
              <a:lnSpc>
                <a:spcPts val="4200"/>
              </a:lnSpc>
            </a:pPr>
            <a:r>
              <a:rPr lang="en-US" sz="3000" dirty="0">
                <a:solidFill>
                  <a:srgbClr val="FFFFFF"/>
                </a:solidFill>
                <a:latin typeface="Canva Sans"/>
                <a:ea typeface="Canva Sans"/>
                <a:cs typeface="Canva Sans"/>
                <a:sym typeface="Canva Sans"/>
              </a:rPr>
              <a:t>The data was taken from Kaggle It contains information about beauty products from Sephora online store. It had 285412 rows and 19 columns, and some columns had missing values.</a:t>
            </a:r>
          </a:p>
          <a:p>
            <a:pPr algn="just">
              <a:lnSpc>
                <a:spcPts val="4200"/>
              </a:lnSpc>
            </a:pPr>
            <a:endParaRPr lang="en-US" sz="3000" dirty="0">
              <a:solidFill>
                <a:srgbClr val="FFFFFF"/>
              </a:solidFill>
              <a:latin typeface="Canva Sans"/>
              <a:ea typeface="Canva Sans"/>
              <a:cs typeface="Canva Sans"/>
              <a:sym typeface="Canva Sans"/>
            </a:endParaRPr>
          </a:p>
          <a:p>
            <a:pPr algn="just">
              <a:lnSpc>
                <a:spcPts val="4200"/>
              </a:lnSpc>
            </a:pPr>
            <a:r>
              <a:rPr lang="en-US" sz="3000" dirty="0">
                <a:solidFill>
                  <a:srgbClr val="FFFFFF"/>
                </a:solidFill>
                <a:latin typeface="Canva Sans"/>
                <a:ea typeface="Canva Sans"/>
                <a:cs typeface="Canva Sans"/>
                <a:sym typeface="Canva Sans"/>
              </a:rPr>
              <a:t> The following are the key features for the dataset:</a:t>
            </a:r>
          </a:p>
          <a:p>
            <a:pPr marL="647702" lvl="1" indent="-323851" algn="just">
              <a:lnSpc>
                <a:spcPts val="4200"/>
              </a:lnSpc>
              <a:buFont typeface="Arial"/>
              <a:buChar char="•"/>
            </a:pPr>
            <a:r>
              <a:rPr lang="en-US" sz="3000" dirty="0">
                <a:solidFill>
                  <a:srgbClr val="FFFFFF"/>
                </a:solidFill>
                <a:latin typeface="Canva Sans"/>
                <a:ea typeface="Canva Sans"/>
                <a:cs typeface="Canva Sans"/>
                <a:sym typeface="Canva Sans"/>
              </a:rPr>
              <a:t>Rating</a:t>
            </a:r>
          </a:p>
          <a:p>
            <a:pPr marL="647702" lvl="1" indent="-323851" algn="just">
              <a:lnSpc>
                <a:spcPts val="4200"/>
              </a:lnSpc>
              <a:buFont typeface="Arial"/>
              <a:buChar char="•"/>
            </a:pPr>
            <a:r>
              <a:rPr lang="en-US" sz="3000" dirty="0">
                <a:solidFill>
                  <a:srgbClr val="FFFFFF"/>
                </a:solidFill>
                <a:latin typeface="Canva Sans"/>
                <a:ea typeface="Canva Sans"/>
                <a:cs typeface="Canva Sans"/>
                <a:sym typeface="Canva Sans"/>
              </a:rPr>
              <a:t> Is recommended</a:t>
            </a:r>
          </a:p>
          <a:p>
            <a:pPr marL="647702" lvl="1" indent="-323851" algn="just">
              <a:lnSpc>
                <a:spcPts val="4200"/>
              </a:lnSpc>
              <a:buFont typeface="Arial"/>
              <a:buChar char="•"/>
            </a:pPr>
            <a:r>
              <a:rPr lang="en-US" sz="3000" dirty="0">
                <a:solidFill>
                  <a:srgbClr val="FFFFFF"/>
                </a:solidFill>
                <a:latin typeface="Canva Sans"/>
                <a:ea typeface="Canva Sans"/>
                <a:cs typeface="Canva Sans"/>
                <a:sym typeface="Canva Sans"/>
              </a:rPr>
              <a:t> Total feedback count</a:t>
            </a:r>
          </a:p>
          <a:p>
            <a:pPr marL="647702" lvl="1" indent="-323851" algn="just">
              <a:lnSpc>
                <a:spcPts val="4200"/>
              </a:lnSpc>
              <a:buFont typeface="Arial"/>
              <a:buChar char="•"/>
            </a:pPr>
            <a:r>
              <a:rPr lang="en-US" sz="3000" dirty="0">
                <a:solidFill>
                  <a:srgbClr val="FFFFFF"/>
                </a:solidFill>
                <a:latin typeface="Canva Sans"/>
                <a:ea typeface="Canva Sans"/>
                <a:cs typeface="Canva Sans"/>
                <a:sym typeface="Canva Sans"/>
              </a:rPr>
              <a:t>Total negative feedback count</a:t>
            </a:r>
          </a:p>
          <a:p>
            <a:pPr marL="647702" lvl="1" indent="-323851" algn="just">
              <a:lnSpc>
                <a:spcPts val="4200"/>
              </a:lnSpc>
              <a:buFont typeface="Arial"/>
              <a:buChar char="•"/>
            </a:pPr>
            <a:r>
              <a:rPr lang="en-US" sz="3000" dirty="0">
                <a:solidFill>
                  <a:srgbClr val="FFFFFF"/>
                </a:solidFill>
                <a:latin typeface="Canva Sans"/>
                <a:ea typeface="Canva Sans"/>
                <a:cs typeface="Canva Sans"/>
                <a:sym typeface="Canva Sans"/>
              </a:rPr>
              <a:t>Total positive feedback count</a:t>
            </a:r>
          </a:p>
          <a:p>
            <a:pPr marL="647702" lvl="1" indent="-323851" algn="just">
              <a:lnSpc>
                <a:spcPts val="4200"/>
              </a:lnSpc>
              <a:buFont typeface="Arial"/>
              <a:buChar char="•"/>
            </a:pPr>
            <a:r>
              <a:rPr lang="en-US" sz="3000" dirty="0">
                <a:solidFill>
                  <a:srgbClr val="FFFFFF"/>
                </a:solidFill>
                <a:latin typeface="Canva Sans"/>
                <a:ea typeface="Canva Sans"/>
                <a:cs typeface="Canva Sans"/>
                <a:sym typeface="Canva Sans"/>
              </a:rPr>
              <a:t>Review text</a:t>
            </a:r>
          </a:p>
          <a:p>
            <a:pPr marL="647702" lvl="1" indent="-323851" algn="just">
              <a:lnSpc>
                <a:spcPts val="4200"/>
              </a:lnSpc>
              <a:buFont typeface="Arial"/>
              <a:buChar char="•"/>
            </a:pPr>
            <a:r>
              <a:rPr lang="en-US" sz="3000" dirty="0">
                <a:solidFill>
                  <a:srgbClr val="FFFFFF"/>
                </a:solidFill>
                <a:latin typeface="Canva Sans"/>
                <a:ea typeface="Canva Sans"/>
                <a:cs typeface="Canva Sans"/>
                <a:sym typeface="Canva Sans"/>
              </a:rPr>
              <a:t>Review title</a:t>
            </a:r>
          </a:p>
          <a:p>
            <a:pPr marL="647702" lvl="1" indent="-323851" algn="just">
              <a:lnSpc>
                <a:spcPts val="4200"/>
              </a:lnSpc>
              <a:buFont typeface="Arial"/>
              <a:buChar char="•"/>
            </a:pPr>
            <a:r>
              <a:rPr lang="en-US" sz="3000" dirty="0">
                <a:solidFill>
                  <a:srgbClr val="FFFFFF"/>
                </a:solidFill>
                <a:latin typeface="Canva Sans"/>
                <a:ea typeface="Canva Sans"/>
                <a:cs typeface="Canva Sans"/>
                <a:sym typeface="Canva Sans"/>
              </a:rPr>
              <a:t>Skin tone</a:t>
            </a:r>
          </a:p>
          <a:p>
            <a:pPr marL="647702" lvl="1" indent="-323851" algn="just">
              <a:lnSpc>
                <a:spcPts val="4200"/>
              </a:lnSpc>
              <a:buFont typeface="Arial"/>
              <a:buChar char="•"/>
            </a:pPr>
            <a:r>
              <a:rPr lang="en-US" sz="3000" dirty="0">
                <a:solidFill>
                  <a:srgbClr val="FFFFFF"/>
                </a:solidFill>
                <a:latin typeface="Canva Sans"/>
                <a:ea typeface="Canva Sans"/>
                <a:cs typeface="Canva Sans"/>
                <a:sym typeface="Canva Sans"/>
              </a:rPr>
              <a:t>Skin type</a:t>
            </a:r>
          </a:p>
          <a:p>
            <a:pPr marL="647702" lvl="1" indent="-323851" algn="just">
              <a:lnSpc>
                <a:spcPts val="4200"/>
              </a:lnSpc>
              <a:buFont typeface="Arial"/>
              <a:buChar char="•"/>
            </a:pPr>
            <a:r>
              <a:rPr lang="en-US" sz="3000" dirty="0">
                <a:solidFill>
                  <a:srgbClr val="FFFFFF"/>
                </a:solidFill>
                <a:latin typeface="Canva Sans"/>
                <a:ea typeface="Canva Sans"/>
                <a:cs typeface="Canva Sans"/>
                <a:sym typeface="Canva Sans"/>
              </a:rPr>
              <a:t>Price</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22211E"/>
        </a:solidFill>
        <a:effectLst/>
      </p:bgPr>
    </p:bg>
    <p:spTree>
      <p:nvGrpSpPr>
        <p:cNvPr id="1" name=""/>
        <p:cNvGrpSpPr/>
        <p:nvPr/>
      </p:nvGrpSpPr>
      <p:grpSpPr>
        <a:xfrm>
          <a:off x="0" y="0"/>
          <a:ext cx="0" cy="0"/>
          <a:chOff x="0" y="0"/>
          <a:chExt cx="0" cy="0"/>
        </a:xfrm>
      </p:grpSpPr>
      <p:sp>
        <p:nvSpPr>
          <p:cNvPr id="2" name="TextBox 2"/>
          <p:cNvSpPr txBox="1"/>
          <p:nvPr/>
        </p:nvSpPr>
        <p:spPr>
          <a:xfrm>
            <a:off x="787361" y="537517"/>
            <a:ext cx="9693469" cy="887116"/>
          </a:xfrm>
          <a:prstGeom prst="rect">
            <a:avLst/>
          </a:prstGeom>
        </p:spPr>
        <p:txBody>
          <a:bodyPr lIns="0" tIns="0" rIns="0" bIns="0" rtlCol="0" anchor="t">
            <a:spAutoFit/>
          </a:bodyPr>
          <a:lstStyle/>
          <a:p>
            <a:pPr marL="0" lvl="0" indent="0" algn="l">
              <a:lnSpc>
                <a:spcPts val="7279"/>
              </a:lnSpc>
              <a:spcBef>
                <a:spcPct val="0"/>
              </a:spcBef>
            </a:pPr>
            <a:r>
              <a:rPr lang="en-US" sz="5199" b="1" spc="337">
                <a:solidFill>
                  <a:srgbClr val="FFFFFF"/>
                </a:solidFill>
                <a:latin typeface="Canva Sans Bold"/>
                <a:ea typeface="Canva Sans Bold"/>
                <a:cs typeface="Canva Sans Bold"/>
                <a:sym typeface="Canva Sans Bold"/>
              </a:rPr>
              <a:t>Exploratory Data Analysis</a:t>
            </a:r>
          </a:p>
        </p:txBody>
      </p:sp>
      <p:sp>
        <p:nvSpPr>
          <p:cNvPr id="3" name="TextBox 3"/>
          <p:cNvSpPr txBox="1"/>
          <p:nvPr/>
        </p:nvSpPr>
        <p:spPr>
          <a:xfrm>
            <a:off x="0" y="4225688"/>
            <a:ext cx="18288000" cy="1047666"/>
          </a:xfrm>
          <a:prstGeom prst="rect">
            <a:avLst/>
          </a:prstGeom>
        </p:spPr>
        <p:txBody>
          <a:bodyPr lIns="0" tIns="0" rIns="0" bIns="0" rtlCol="0" anchor="t">
            <a:spAutoFit/>
          </a:bodyPr>
          <a:lstStyle/>
          <a:p>
            <a:pPr marL="647702" lvl="1" indent="-323851" algn="ctr">
              <a:lnSpc>
                <a:spcPts val="4200"/>
              </a:lnSpc>
              <a:buFont typeface="Arial"/>
              <a:buChar char="•"/>
            </a:pPr>
            <a:r>
              <a:rPr lang="en-US" sz="3000">
                <a:solidFill>
                  <a:srgbClr val="FFFFFF"/>
                </a:solidFill>
                <a:latin typeface="Canva Sans"/>
                <a:ea typeface="Canva Sans"/>
                <a:cs typeface="Canva Sans"/>
                <a:sym typeface="Canva Sans"/>
              </a:rPr>
              <a:t>Exploratory Data Analysis (EDA) helps you understand the structure, quality, and patterns within a dataset before modeling. </a:t>
            </a:r>
          </a:p>
        </p:txBody>
      </p:sp>
      <p:sp>
        <p:nvSpPr>
          <p:cNvPr id="4" name="Freeform 4"/>
          <p:cNvSpPr/>
          <p:nvPr/>
        </p:nvSpPr>
        <p:spPr>
          <a:xfrm rot="-4713572">
            <a:off x="11825090" y="-4709160"/>
            <a:ext cx="8306698" cy="8213248"/>
          </a:xfrm>
          <a:custGeom>
            <a:avLst/>
            <a:gdLst/>
            <a:ahLst/>
            <a:cxnLst/>
            <a:rect l="l" t="t" r="r" b="b"/>
            <a:pathLst>
              <a:path w="8306698" h="8213248">
                <a:moveTo>
                  <a:pt x="0" y="0"/>
                </a:moveTo>
                <a:lnTo>
                  <a:pt x="8306698" y="0"/>
                </a:lnTo>
                <a:lnTo>
                  <a:pt x="8306698" y="8213248"/>
                </a:lnTo>
                <a:lnTo>
                  <a:pt x="0" y="8213248"/>
                </a:lnTo>
                <a:lnTo>
                  <a:pt x="0" y="0"/>
                </a:lnTo>
                <a:close/>
              </a:path>
            </a:pathLst>
          </a:custGeom>
          <a:blipFill>
            <a:blip r:embed="rId2">
              <a:alphaModFix amt="18999"/>
              <a:extLst>
                <a:ext uri="{96DAC541-7B7A-43D3-8B79-37D633B846F1}">
                  <asvg:svgBlip xmlns:asvg="http://schemas.microsoft.com/office/drawing/2016/SVG/main" r:embed="rId3"/>
                </a:ext>
              </a:extLst>
            </a:blip>
            <a:stretch>
              <a:fillRect/>
            </a:stretch>
          </a:blipFill>
          <a:ln cap="sq">
            <a:noFill/>
            <a:prstDash val="solid"/>
            <a:miter/>
          </a:ln>
        </p:spPr>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22211E"/>
        </a:solidFill>
        <a:effectLst/>
      </p:bgPr>
    </p:bg>
    <p:spTree>
      <p:nvGrpSpPr>
        <p:cNvPr id="1" name=""/>
        <p:cNvGrpSpPr/>
        <p:nvPr/>
      </p:nvGrpSpPr>
      <p:grpSpPr>
        <a:xfrm>
          <a:off x="0" y="0"/>
          <a:ext cx="0" cy="0"/>
          <a:chOff x="0" y="0"/>
          <a:chExt cx="0" cy="0"/>
        </a:xfrm>
      </p:grpSpPr>
      <p:sp>
        <p:nvSpPr>
          <p:cNvPr id="2" name="Freeform 2"/>
          <p:cNvSpPr/>
          <p:nvPr/>
        </p:nvSpPr>
        <p:spPr>
          <a:xfrm>
            <a:off x="-4329437" y="4559663"/>
            <a:ext cx="9212958" cy="9109312"/>
          </a:xfrm>
          <a:custGeom>
            <a:avLst/>
            <a:gdLst/>
            <a:ahLst/>
            <a:cxnLst/>
            <a:rect l="l" t="t" r="r" b="b"/>
            <a:pathLst>
              <a:path w="9212958" h="9109312">
                <a:moveTo>
                  <a:pt x="0" y="0"/>
                </a:moveTo>
                <a:lnTo>
                  <a:pt x="9212958" y="0"/>
                </a:lnTo>
                <a:lnTo>
                  <a:pt x="9212958" y="9109312"/>
                </a:lnTo>
                <a:lnTo>
                  <a:pt x="0" y="9109312"/>
                </a:lnTo>
                <a:lnTo>
                  <a:pt x="0" y="0"/>
                </a:lnTo>
                <a:close/>
              </a:path>
            </a:pathLst>
          </a:custGeom>
          <a:blipFill>
            <a:blip r:embed="rId2">
              <a:alphaModFix amt="19999"/>
              <a:extLst>
                <a:ext uri="{96DAC541-7B7A-43D3-8B79-37D633B846F1}">
                  <asvg:svgBlip xmlns:asvg="http://schemas.microsoft.com/office/drawing/2016/SVG/main" r:embed="rId3"/>
                </a:ext>
              </a:extLst>
            </a:blip>
            <a:stretch>
              <a:fillRect/>
            </a:stretch>
          </a:blipFill>
          <a:ln cap="sq">
            <a:noFill/>
            <a:prstDash val="solid"/>
            <a:miter/>
          </a:ln>
        </p:spPr>
      </p:sp>
      <p:grpSp>
        <p:nvGrpSpPr>
          <p:cNvPr id="3" name="Group 3"/>
          <p:cNvGrpSpPr/>
          <p:nvPr/>
        </p:nvGrpSpPr>
        <p:grpSpPr>
          <a:xfrm>
            <a:off x="2075248" y="2613705"/>
            <a:ext cx="90508" cy="1649490"/>
            <a:chOff x="0" y="0"/>
            <a:chExt cx="23837" cy="434434"/>
          </a:xfrm>
        </p:grpSpPr>
        <p:sp>
          <p:nvSpPr>
            <p:cNvPr id="4" name="Freeform 4"/>
            <p:cNvSpPr/>
            <p:nvPr/>
          </p:nvSpPr>
          <p:spPr>
            <a:xfrm>
              <a:off x="0" y="0"/>
              <a:ext cx="23837" cy="434434"/>
            </a:xfrm>
            <a:custGeom>
              <a:avLst/>
              <a:gdLst/>
              <a:ahLst/>
              <a:cxnLst/>
              <a:rect l="l" t="t" r="r" b="b"/>
              <a:pathLst>
                <a:path w="23837" h="434434">
                  <a:moveTo>
                    <a:pt x="0" y="0"/>
                  </a:moveTo>
                  <a:lnTo>
                    <a:pt x="23837" y="0"/>
                  </a:lnTo>
                  <a:lnTo>
                    <a:pt x="23837" y="434434"/>
                  </a:lnTo>
                  <a:lnTo>
                    <a:pt x="0" y="434434"/>
                  </a:lnTo>
                  <a:close/>
                </a:path>
              </a:pathLst>
            </a:custGeom>
            <a:solidFill>
              <a:srgbClr val="F2F4F5"/>
            </a:solidFill>
          </p:spPr>
        </p:sp>
        <p:sp>
          <p:nvSpPr>
            <p:cNvPr id="5" name="TextBox 5"/>
            <p:cNvSpPr txBox="1"/>
            <p:nvPr/>
          </p:nvSpPr>
          <p:spPr>
            <a:xfrm>
              <a:off x="0" y="-38100"/>
              <a:ext cx="23837" cy="472534"/>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2075248" y="4572018"/>
            <a:ext cx="90508" cy="1649490"/>
            <a:chOff x="0" y="0"/>
            <a:chExt cx="23837" cy="434434"/>
          </a:xfrm>
        </p:grpSpPr>
        <p:sp>
          <p:nvSpPr>
            <p:cNvPr id="7" name="Freeform 7"/>
            <p:cNvSpPr/>
            <p:nvPr/>
          </p:nvSpPr>
          <p:spPr>
            <a:xfrm>
              <a:off x="0" y="0"/>
              <a:ext cx="23837" cy="434434"/>
            </a:xfrm>
            <a:custGeom>
              <a:avLst/>
              <a:gdLst/>
              <a:ahLst/>
              <a:cxnLst/>
              <a:rect l="l" t="t" r="r" b="b"/>
              <a:pathLst>
                <a:path w="23837" h="434434">
                  <a:moveTo>
                    <a:pt x="0" y="0"/>
                  </a:moveTo>
                  <a:lnTo>
                    <a:pt x="23837" y="0"/>
                  </a:lnTo>
                  <a:lnTo>
                    <a:pt x="23837" y="434434"/>
                  </a:lnTo>
                  <a:lnTo>
                    <a:pt x="0" y="434434"/>
                  </a:lnTo>
                  <a:close/>
                </a:path>
              </a:pathLst>
            </a:custGeom>
            <a:solidFill>
              <a:srgbClr val="F2F4F5"/>
            </a:solidFill>
          </p:spPr>
        </p:sp>
        <p:sp>
          <p:nvSpPr>
            <p:cNvPr id="8" name="TextBox 8"/>
            <p:cNvSpPr txBox="1"/>
            <p:nvPr/>
          </p:nvSpPr>
          <p:spPr>
            <a:xfrm>
              <a:off x="0" y="-38100"/>
              <a:ext cx="23837" cy="472534"/>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a:off x="2075248" y="6526308"/>
            <a:ext cx="90508" cy="1649490"/>
            <a:chOff x="0" y="0"/>
            <a:chExt cx="23837" cy="434434"/>
          </a:xfrm>
        </p:grpSpPr>
        <p:sp>
          <p:nvSpPr>
            <p:cNvPr id="10" name="Freeform 10"/>
            <p:cNvSpPr/>
            <p:nvPr/>
          </p:nvSpPr>
          <p:spPr>
            <a:xfrm>
              <a:off x="0" y="0"/>
              <a:ext cx="23837" cy="434434"/>
            </a:xfrm>
            <a:custGeom>
              <a:avLst/>
              <a:gdLst/>
              <a:ahLst/>
              <a:cxnLst/>
              <a:rect l="l" t="t" r="r" b="b"/>
              <a:pathLst>
                <a:path w="23837" h="434434">
                  <a:moveTo>
                    <a:pt x="0" y="0"/>
                  </a:moveTo>
                  <a:lnTo>
                    <a:pt x="23837" y="0"/>
                  </a:lnTo>
                  <a:lnTo>
                    <a:pt x="23837" y="434434"/>
                  </a:lnTo>
                  <a:lnTo>
                    <a:pt x="0" y="434434"/>
                  </a:lnTo>
                  <a:close/>
                </a:path>
              </a:pathLst>
            </a:custGeom>
            <a:solidFill>
              <a:srgbClr val="F2F4F5"/>
            </a:solidFill>
          </p:spPr>
        </p:sp>
        <p:sp>
          <p:nvSpPr>
            <p:cNvPr id="11" name="TextBox 11"/>
            <p:cNvSpPr txBox="1"/>
            <p:nvPr/>
          </p:nvSpPr>
          <p:spPr>
            <a:xfrm>
              <a:off x="0" y="-38100"/>
              <a:ext cx="23837" cy="472534"/>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rot="-5400000">
            <a:off x="4508581" y="-576860"/>
            <a:ext cx="6544563" cy="3211121"/>
          </a:xfrm>
          <a:custGeom>
            <a:avLst/>
            <a:gdLst/>
            <a:ahLst/>
            <a:cxnLst/>
            <a:rect l="l" t="t" r="r" b="b"/>
            <a:pathLst>
              <a:path w="6544563" h="3211121">
                <a:moveTo>
                  <a:pt x="0" y="0"/>
                </a:moveTo>
                <a:lnTo>
                  <a:pt x="6544563" y="0"/>
                </a:lnTo>
                <a:lnTo>
                  <a:pt x="6544563" y="3211120"/>
                </a:lnTo>
                <a:lnTo>
                  <a:pt x="0" y="3211120"/>
                </a:lnTo>
                <a:lnTo>
                  <a:pt x="0" y="0"/>
                </a:lnTo>
                <a:close/>
              </a:path>
            </a:pathLst>
          </a:custGeom>
          <a:blipFill>
            <a:blip r:embed="rId2">
              <a:alphaModFix amt="19999"/>
              <a:extLst>
                <a:ext uri="{96DAC541-7B7A-43D3-8B79-37D633B846F1}">
                  <asvg:svgBlip xmlns:asvg="http://schemas.microsoft.com/office/drawing/2016/SVG/main" r:embed="rId3"/>
                </a:ext>
              </a:extLst>
            </a:blip>
            <a:stretch>
              <a:fillRect b="-101516"/>
            </a:stretch>
          </a:blipFill>
          <a:ln cap="sq">
            <a:noFill/>
            <a:prstDash val="solid"/>
            <a:miter/>
          </a:ln>
        </p:spPr>
      </p:sp>
      <p:sp>
        <p:nvSpPr>
          <p:cNvPr id="13" name="Freeform 13"/>
          <p:cNvSpPr/>
          <p:nvPr/>
        </p:nvSpPr>
        <p:spPr>
          <a:xfrm>
            <a:off x="277042" y="2170129"/>
            <a:ext cx="10874185" cy="6779932"/>
          </a:xfrm>
          <a:custGeom>
            <a:avLst/>
            <a:gdLst/>
            <a:ahLst/>
            <a:cxnLst/>
            <a:rect l="l" t="t" r="r" b="b"/>
            <a:pathLst>
              <a:path w="10874185" h="6779932">
                <a:moveTo>
                  <a:pt x="0" y="0"/>
                </a:moveTo>
                <a:lnTo>
                  <a:pt x="10874185" y="0"/>
                </a:lnTo>
                <a:lnTo>
                  <a:pt x="10874185" y="6779932"/>
                </a:lnTo>
                <a:lnTo>
                  <a:pt x="0" y="6779932"/>
                </a:lnTo>
                <a:lnTo>
                  <a:pt x="0" y="0"/>
                </a:lnTo>
                <a:close/>
              </a:path>
            </a:pathLst>
          </a:custGeom>
          <a:blipFill>
            <a:blip r:embed="rId4"/>
            <a:stretch>
              <a:fillRect/>
            </a:stretch>
          </a:blipFill>
        </p:spPr>
      </p:sp>
      <p:sp>
        <p:nvSpPr>
          <p:cNvPr id="14" name="TextBox 14"/>
          <p:cNvSpPr txBox="1"/>
          <p:nvPr/>
        </p:nvSpPr>
        <p:spPr>
          <a:xfrm>
            <a:off x="11151227" y="2978640"/>
            <a:ext cx="7079738" cy="2119106"/>
          </a:xfrm>
          <a:prstGeom prst="rect">
            <a:avLst/>
          </a:prstGeom>
        </p:spPr>
        <p:txBody>
          <a:bodyPr lIns="0" tIns="0" rIns="0" bIns="0" rtlCol="0" anchor="t">
            <a:spAutoFit/>
          </a:bodyPr>
          <a:lstStyle/>
          <a:p>
            <a:pPr marL="647702" lvl="1" indent="-323851" algn="l">
              <a:lnSpc>
                <a:spcPts val="4200"/>
              </a:lnSpc>
              <a:buFont typeface="Arial"/>
              <a:buChar char="•"/>
            </a:pPr>
            <a:r>
              <a:rPr lang="en-US" sz="3000" i="1" dirty="0">
                <a:solidFill>
                  <a:srgbClr val="FFFFFF"/>
                </a:solidFill>
                <a:latin typeface="Canva Sans Italics"/>
                <a:ea typeface="Canva Sans Italics"/>
                <a:cs typeface="Canva Sans Italics"/>
                <a:sym typeface="Canva Sans Italics"/>
              </a:rPr>
              <a:t>CLINIQUE</a:t>
            </a:r>
            <a:r>
              <a:rPr lang="en-US" sz="3000" dirty="0">
                <a:solidFill>
                  <a:srgbClr val="FFFFFF"/>
                </a:solidFill>
                <a:latin typeface="Canva Sans"/>
                <a:ea typeface="Canva Sans"/>
                <a:cs typeface="Canva Sans"/>
                <a:sym typeface="Canva Sans"/>
              </a:rPr>
              <a:t> was the most popular in the dataset, at around 63% and </a:t>
            </a:r>
            <a:r>
              <a:rPr lang="en-US" sz="3000" i="1" dirty="0">
                <a:solidFill>
                  <a:srgbClr val="FFFFFF"/>
                </a:solidFill>
                <a:latin typeface="Canva Sans Italics"/>
                <a:ea typeface="Canva Sans Italics"/>
                <a:cs typeface="Canva Sans Italics"/>
                <a:sym typeface="Canva Sans Italics"/>
              </a:rPr>
              <a:t>SEPHORA COLLECTION </a:t>
            </a:r>
            <a:r>
              <a:rPr lang="en-US" sz="3000" dirty="0">
                <a:solidFill>
                  <a:srgbClr val="FFFFFF"/>
                </a:solidFill>
                <a:latin typeface="Canva Sans"/>
                <a:ea typeface="Canva Sans"/>
                <a:cs typeface="Canva Sans"/>
                <a:sym typeface="Canva Sans"/>
              </a:rPr>
              <a:t>was the least, at 8%.</a:t>
            </a:r>
          </a:p>
        </p:txBody>
      </p:sp>
      <p:sp>
        <p:nvSpPr>
          <p:cNvPr id="15" name="TextBox 15"/>
          <p:cNvSpPr txBox="1"/>
          <p:nvPr/>
        </p:nvSpPr>
        <p:spPr>
          <a:xfrm>
            <a:off x="596721" y="502020"/>
            <a:ext cx="5415820" cy="920009"/>
          </a:xfrm>
          <a:prstGeom prst="rect">
            <a:avLst/>
          </a:prstGeom>
        </p:spPr>
        <p:txBody>
          <a:bodyPr lIns="0" tIns="0" rIns="0" bIns="0" rtlCol="0" anchor="t">
            <a:spAutoFit/>
          </a:bodyPr>
          <a:lstStyle/>
          <a:p>
            <a:pPr algn="ctr">
              <a:lnSpc>
                <a:spcPts val="7695"/>
              </a:lnSpc>
              <a:spcBef>
                <a:spcPct val="0"/>
              </a:spcBef>
            </a:pPr>
            <a:r>
              <a:rPr lang="en-US" sz="5199" b="1" spc="67">
                <a:solidFill>
                  <a:srgbClr val="FFFFFF"/>
                </a:solidFill>
                <a:latin typeface="Canva Sans Bold"/>
                <a:ea typeface="Canva Sans Bold"/>
                <a:cs typeface="Canva Sans Bold"/>
                <a:sym typeface="Canva Sans Bold"/>
              </a:rPr>
              <a:t>Popular Brands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22211E"/>
        </a:solidFill>
        <a:effectLst/>
      </p:bgPr>
    </p:bg>
    <p:spTree>
      <p:nvGrpSpPr>
        <p:cNvPr id="1" name=""/>
        <p:cNvGrpSpPr/>
        <p:nvPr/>
      </p:nvGrpSpPr>
      <p:grpSpPr>
        <a:xfrm>
          <a:off x="0" y="0"/>
          <a:ext cx="0" cy="0"/>
          <a:chOff x="0" y="0"/>
          <a:chExt cx="0" cy="0"/>
        </a:xfrm>
      </p:grpSpPr>
      <p:sp>
        <p:nvSpPr>
          <p:cNvPr id="2" name="Freeform 2"/>
          <p:cNvSpPr/>
          <p:nvPr/>
        </p:nvSpPr>
        <p:spPr>
          <a:xfrm>
            <a:off x="-4329437" y="4559663"/>
            <a:ext cx="9212958" cy="9109312"/>
          </a:xfrm>
          <a:custGeom>
            <a:avLst/>
            <a:gdLst/>
            <a:ahLst/>
            <a:cxnLst/>
            <a:rect l="l" t="t" r="r" b="b"/>
            <a:pathLst>
              <a:path w="9212958" h="9109312">
                <a:moveTo>
                  <a:pt x="0" y="0"/>
                </a:moveTo>
                <a:lnTo>
                  <a:pt x="9212958" y="0"/>
                </a:lnTo>
                <a:lnTo>
                  <a:pt x="9212958" y="9109312"/>
                </a:lnTo>
                <a:lnTo>
                  <a:pt x="0" y="9109312"/>
                </a:lnTo>
                <a:lnTo>
                  <a:pt x="0" y="0"/>
                </a:lnTo>
                <a:close/>
              </a:path>
            </a:pathLst>
          </a:custGeom>
          <a:blipFill>
            <a:blip r:embed="rId2">
              <a:alphaModFix amt="19999"/>
              <a:extLst>
                <a:ext uri="{96DAC541-7B7A-43D3-8B79-37D633B846F1}">
                  <asvg:svgBlip xmlns:asvg="http://schemas.microsoft.com/office/drawing/2016/SVG/main" r:embed="rId3"/>
                </a:ext>
              </a:extLst>
            </a:blip>
            <a:stretch>
              <a:fillRect/>
            </a:stretch>
          </a:blipFill>
          <a:ln cap="sq">
            <a:noFill/>
            <a:prstDash val="solid"/>
            <a:miter/>
          </a:ln>
        </p:spPr>
      </p:sp>
      <p:grpSp>
        <p:nvGrpSpPr>
          <p:cNvPr id="3" name="Group 3"/>
          <p:cNvGrpSpPr/>
          <p:nvPr/>
        </p:nvGrpSpPr>
        <p:grpSpPr>
          <a:xfrm>
            <a:off x="2075248" y="2613705"/>
            <a:ext cx="90508" cy="1649490"/>
            <a:chOff x="0" y="0"/>
            <a:chExt cx="23837" cy="434434"/>
          </a:xfrm>
        </p:grpSpPr>
        <p:sp>
          <p:nvSpPr>
            <p:cNvPr id="4" name="Freeform 4"/>
            <p:cNvSpPr/>
            <p:nvPr/>
          </p:nvSpPr>
          <p:spPr>
            <a:xfrm>
              <a:off x="0" y="0"/>
              <a:ext cx="23837" cy="434434"/>
            </a:xfrm>
            <a:custGeom>
              <a:avLst/>
              <a:gdLst/>
              <a:ahLst/>
              <a:cxnLst/>
              <a:rect l="l" t="t" r="r" b="b"/>
              <a:pathLst>
                <a:path w="23837" h="434434">
                  <a:moveTo>
                    <a:pt x="0" y="0"/>
                  </a:moveTo>
                  <a:lnTo>
                    <a:pt x="23837" y="0"/>
                  </a:lnTo>
                  <a:lnTo>
                    <a:pt x="23837" y="434434"/>
                  </a:lnTo>
                  <a:lnTo>
                    <a:pt x="0" y="434434"/>
                  </a:lnTo>
                  <a:close/>
                </a:path>
              </a:pathLst>
            </a:custGeom>
            <a:solidFill>
              <a:srgbClr val="F2F4F5"/>
            </a:solidFill>
          </p:spPr>
        </p:sp>
        <p:sp>
          <p:nvSpPr>
            <p:cNvPr id="5" name="TextBox 5"/>
            <p:cNvSpPr txBox="1"/>
            <p:nvPr/>
          </p:nvSpPr>
          <p:spPr>
            <a:xfrm>
              <a:off x="0" y="-38100"/>
              <a:ext cx="23837" cy="472534"/>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2075248" y="4572018"/>
            <a:ext cx="90508" cy="1649490"/>
            <a:chOff x="0" y="0"/>
            <a:chExt cx="23837" cy="434434"/>
          </a:xfrm>
        </p:grpSpPr>
        <p:sp>
          <p:nvSpPr>
            <p:cNvPr id="7" name="Freeform 7"/>
            <p:cNvSpPr/>
            <p:nvPr/>
          </p:nvSpPr>
          <p:spPr>
            <a:xfrm>
              <a:off x="0" y="0"/>
              <a:ext cx="23837" cy="434434"/>
            </a:xfrm>
            <a:custGeom>
              <a:avLst/>
              <a:gdLst/>
              <a:ahLst/>
              <a:cxnLst/>
              <a:rect l="l" t="t" r="r" b="b"/>
              <a:pathLst>
                <a:path w="23837" h="434434">
                  <a:moveTo>
                    <a:pt x="0" y="0"/>
                  </a:moveTo>
                  <a:lnTo>
                    <a:pt x="23837" y="0"/>
                  </a:lnTo>
                  <a:lnTo>
                    <a:pt x="23837" y="434434"/>
                  </a:lnTo>
                  <a:lnTo>
                    <a:pt x="0" y="434434"/>
                  </a:lnTo>
                  <a:close/>
                </a:path>
              </a:pathLst>
            </a:custGeom>
            <a:solidFill>
              <a:srgbClr val="F2F4F5"/>
            </a:solidFill>
          </p:spPr>
        </p:sp>
        <p:sp>
          <p:nvSpPr>
            <p:cNvPr id="8" name="TextBox 8"/>
            <p:cNvSpPr txBox="1"/>
            <p:nvPr/>
          </p:nvSpPr>
          <p:spPr>
            <a:xfrm>
              <a:off x="0" y="-38100"/>
              <a:ext cx="23837" cy="472534"/>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a:off x="2075248" y="6526308"/>
            <a:ext cx="90508" cy="1649490"/>
            <a:chOff x="0" y="0"/>
            <a:chExt cx="23837" cy="434434"/>
          </a:xfrm>
        </p:grpSpPr>
        <p:sp>
          <p:nvSpPr>
            <p:cNvPr id="10" name="Freeform 10"/>
            <p:cNvSpPr/>
            <p:nvPr/>
          </p:nvSpPr>
          <p:spPr>
            <a:xfrm>
              <a:off x="0" y="0"/>
              <a:ext cx="23837" cy="434434"/>
            </a:xfrm>
            <a:custGeom>
              <a:avLst/>
              <a:gdLst/>
              <a:ahLst/>
              <a:cxnLst/>
              <a:rect l="l" t="t" r="r" b="b"/>
              <a:pathLst>
                <a:path w="23837" h="434434">
                  <a:moveTo>
                    <a:pt x="0" y="0"/>
                  </a:moveTo>
                  <a:lnTo>
                    <a:pt x="23837" y="0"/>
                  </a:lnTo>
                  <a:lnTo>
                    <a:pt x="23837" y="434434"/>
                  </a:lnTo>
                  <a:lnTo>
                    <a:pt x="0" y="434434"/>
                  </a:lnTo>
                  <a:close/>
                </a:path>
              </a:pathLst>
            </a:custGeom>
            <a:solidFill>
              <a:srgbClr val="F2F4F5"/>
            </a:solidFill>
          </p:spPr>
        </p:sp>
        <p:sp>
          <p:nvSpPr>
            <p:cNvPr id="11" name="TextBox 11"/>
            <p:cNvSpPr txBox="1"/>
            <p:nvPr/>
          </p:nvSpPr>
          <p:spPr>
            <a:xfrm>
              <a:off x="0" y="-38100"/>
              <a:ext cx="23837" cy="472534"/>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rot="-5400000">
            <a:off x="4508581" y="-576860"/>
            <a:ext cx="6544563" cy="3211121"/>
          </a:xfrm>
          <a:custGeom>
            <a:avLst/>
            <a:gdLst/>
            <a:ahLst/>
            <a:cxnLst/>
            <a:rect l="l" t="t" r="r" b="b"/>
            <a:pathLst>
              <a:path w="6544563" h="3211121">
                <a:moveTo>
                  <a:pt x="0" y="0"/>
                </a:moveTo>
                <a:lnTo>
                  <a:pt x="6544563" y="0"/>
                </a:lnTo>
                <a:lnTo>
                  <a:pt x="6544563" y="3211120"/>
                </a:lnTo>
                <a:lnTo>
                  <a:pt x="0" y="3211120"/>
                </a:lnTo>
                <a:lnTo>
                  <a:pt x="0" y="0"/>
                </a:lnTo>
                <a:close/>
              </a:path>
            </a:pathLst>
          </a:custGeom>
          <a:blipFill>
            <a:blip r:embed="rId2">
              <a:alphaModFix amt="19999"/>
              <a:extLst>
                <a:ext uri="{96DAC541-7B7A-43D3-8B79-37D633B846F1}">
                  <asvg:svgBlip xmlns:asvg="http://schemas.microsoft.com/office/drawing/2016/SVG/main" r:embed="rId3"/>
                </a:ext>
              </a:extLst>
            </a:blip>
            <a:stretch>
              <a:fillRect b="-101516"/>
            </a:stretch>
          </a:blipFill>
          <a:ln cap="sq">
            <a:noFill/>
            <a:prstDash val="solid"/>
            <a:miter/>
          </a:ln>
        </p:spPr>
      </p:sp>
      <p:sp>
        <p:nvSpPr>
          <p:cNvPr id="14" name="TextBox 14"/>
          <p:cNvSpPr txBox="1"/>
          <p:nvPr/>
        </p:nvSpPr>
        <p:spPr>
          <a:xfrm>
            <a:off x="9995196" y="4803488"/>
            <a:ext cx="8034802" cy="1041888"/>
          </a:xfrm>
          <a:prstGeom prst="rect">
            <a:avLst/>
          </a:prstGeom>
        </p:spPr>
        <p:txBody>
          <a:bodyPr lIns="0" tIns="0" rIns="0" bIns="0" rtlCol="0" anchor="t">
            <a:spAutoFit/>
          </a:bodyPr>
          <a:lstStyle/>
          <a:p>
            <a:pPr marL="647702" lvl="1" indent="-323851" algn="ctr">
              <a:lnSpc>
                <a:spcPts val="4200"/>
              </a:lnSpc>
              <a:buFont typeface="Arial"/>
              <a:buChar char="•"/>
            </a:pPr>
            <a:r>
              <a:rPr lang="en-US" sz="3000" dirty="0">
                <a:solidFill>
                  <a:srgbClr val="FFFFFF"/>
                </a:solidFill>
                <a:latin typeface="Canva Sans"/>
                <a:ea typeface="Canva Sans"/>
                <a:cs typeface="Canva Sans"/>
                <a:sym typeface="Canva Sans"/>
              </a:rPr>
              <a:t>About 67% of products were rated at 5, while about 6% were rated 1.</a:t>
            </a:r>
          </a:p>
        </p:txBody>
      </p:sp>
      <p:sp>
        <p:nvSpPr>
          <p:cNvPr id="15" name="TextBox 15"/>
          <p:cNvSpPr txBox="1"/>
          <p:nvPr/>
        </p:nvSpPr>
        <p:spPr>
          <a:xfrm>
            <a:off x="1024777" y="666869"/>
            <a:ext cx="6131402" cy="887116"/>
          </a:xfrm>
          <a:prstGeom prst="rect">
            <a:avLst/>
          </a:prstGeom>
        </p:spPr>
        <p:txBody>
          <a:bodyPr lIns="0" tIns="0" rIns="0" bIns="0" rtlCol="0" anchor="t">
            <a:spAutoFit/>
          </a:bodyPr>
          <a:lstStyle/>
          <a:p>
            <a:pPr marL="0" lvl="0" indent="0" algn="ctr">
              <a:lnSpc>
                <a:spcPts val="7279"/>
              </a:lnSpc>
              <a:spcBef>
                <a:spcPct val="0"/>
              </a:spcBef>
            </a:pPr>
            <a:r>
              <a:rPr lang="en-US" sz="5199" b="1">
                <a:solidFill>
                  <a:srgbClr val="FFFFFF"/>
                </a:solidFill>
                <a:latin typeface="Canva Sans Bold"/>
                <a:ea typeface="Canva Sans Bold"/>
                <a:cs typeface="Canva Sans Bold"/>
                <a:sym typeface="Canva Sans Bold"/>
              </a:rPr>
              <a:t>Rating Distribution</a:t>
            </a:r>
          </a:p>
        </p:txBody>
      </p:sp>
      <p:pic>
        <p:nvPicPr>
          <p:cNvPr id="16" name="Picture 15">
            <a:extLst>
              <a:ext uri="{FF2B5EF4-FFF2-40B4-BE49-F238E27FC236}">
                <a16:creationId xmlns:a16="http://schemas.microsoft.com/office/drawing/2014/main" id="{67EF2A52-EDF3-2468-E153-050A675F2F66}"/>
              </a:ext>
            </a:extLst>
          </p:cNvPr>
          <p:cNvPicPr>
            <a:picLocks noChangeAspect="1"/>
          </p:cNvPicPr>
          <p:nvPr/>
        </p:nvPicPr>
        <p:blipFill>
          <a:blip r:embed="rId4"/>
          <a:stretch>
            <a:fillRect/>
          </a:stretch>
        </p:blipFill>
        <p:spPr>
          <a:xfrm>
            <a:off x="761643" y="1850454"/>
            <a:ext cx="8624779" cy="6722046"/>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94</TotalTime>
  <Words>651</Words>
  <Application>Microsoft Office PowerPoint</Application>
  <PresentationFormat>Custom</PresentationFormat>
  <Paragraphs>97</Paragraphs>
  <Slides>19</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19</vt:i4>
      </vt:variant>
    </vt:vector>
  </HeadingPairs>
  <TitlesOfParts>
    <vt:vector size="29" baseType="lpstr">
      <vt:lpstr>Arial</vt:lpstr>
      <vt:lpstr>Glacial Indifference Italics</vt:lpstr>
      <vt:lpstr>Open Sans</vt:lpstr>
      <vt:lpstr>Calibri</vt:lpstr>
      <vt:lpstr>Canva Sans Bold</vt:lpstr>
      <vt:lpstr>Canva Sans</vt:lpstr>
      <vt:lpstr>Open Sans Italics</vt:lpstr>
      <vt:lpstr>Canva Sans Italics</vt:lpstr>
      <vt:lpstr>Open Sans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Eyai Cyndiket</dc:title>
  <cp:lastModifiedBy>lionel ajeliti</cp:lastModifiedBy>
  <cp:revision>1</cp:revision>
  <dcterms:created xsi:type="dcterms:W3CDTF">2006-08-16T00:00:00Z</dcterms:created>
  <dcterms:modified xsi:type="dcterms:W3CDTF">2025-05-13T06:47:04Z</dcterms:modified>
  <dc:identifier>DAGmAaIFXQs</dc:identifier>
</cp:coreProperties>
</file>